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0" r:id="rId3"/>
    <p:sldId id="274" r:id="rId4"/>
    <p:sldId id="275" r:id="rId5"/>
    <p:sldId id="279" r:id="rId6"/>
    <p:sldId id="280" r:id="rId7"/>
    <p:sldId id="282" r:id="rId8"/>
    <p:sldId id="285" r:id="rId9"/>
    <p:sldId id="287" r:id="rId10"/>
    <p:sldId id="290" r:id="rId11"/>
    <p:sldId id="292" r:id="rId12"/>
    <p:sldId id="289" r:id="rId13"/>
    <p:sldId id="291"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D79D"/>
    <a:srgbClr val="ECA797"/>
    <a:srgbClr val="004E91"/>
    <a:srgbClr val="F0A355"/>
    <a:srgbClr val="7DC4E8"/>
    <a:srgbClr val="FDE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36" autoAdjust="0"/>
    <p:restoredTop sz="94660"/>
  </p:normalViewPr>
  <p:slideViewPr>
    <p:cSldViewPr snapToGrid="0">
      <p:cViewPr varScale="1">
        <p:scale>
          <a:sx n="62" d="100"/>
          <a:sy n="62" d="100"/>
        </p:scale>
        <p:origin x="47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AA51A-A830-4787-B06D-862BB5EB6B65}" type="datetimeFigureOut">
              <a:rPr lang="ru-RU" smtClean="0"/>
              <a:t>15.12.2022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7086F-EE75-48D5-B2FC-AD9C7060710E}" type="slidenum">
              <a:rPr lang="ru-RU" smtClean="0"/>
              <a:t>‹#›</a:t>
            </a:fld>
            <a:endParaRPr lang="ru-RU"/>
          </a:p>
        </p:txBody>
      </p:sp>
    </p:spTree>
    <p:extLst>
      <p:ext uri="{BB962C8B-B14F-4D97-AF65-F5344CB8AC3E}">
        <p14:creationId xmlns:p14="http://schemas.microsoft.com/office/powerpoint/2010/main" val="4000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1</a:t>
            </a:fld>
            <a:endParaRPr lang="ru-RU"/>
          </a:p>
        </p:txBody>
      </p:sp>
    </p:spTree>
    <p:extLst>
      <p:ext uri="{BB962C8B-B14F-4D97-AF65-F5344CB8AC3E}">
        <p14:creationId xmlns:p14="http://schemas.microsoft.com/office/powerpoint/2010/main" val="279507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10</a:t>
            </a:fld>
            <a:endParaRPr lang="ru-RU"/>
          </a:p>
        </p:txBody>
      </p:sp>
    </p:spTree>
    <p:extLst>
      <p:ext uri="{BB962C8B-B14F-4D97-AF65-F5344CB8AC3E}">
        <p14:creationId xmlns:p14="http://schemas.microsoft.com/office/powerpoint/2010/main" val="1741842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11</a:t>
            </a:fld>
            <a:endParaRPr lang="ru-RU"/>
          </a:p>
        </p:txBody>
      </p:sp>
    </p:spTree>
    <p:extLst>
      <p:ext uri="{BB962C8B-B14F-4D97-AF65-F5344CB8AC3E}">
        <p14:creationId xmlns:p14="http://schemas.microsoft.com/office/powerpoint/2010/main" val="290596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12</a:t>
            </a:fld>
            <a:endParaRPr lang="ru-RU"/>
          </a:p>
        </p:txBody>
      </p:sp>
    </p:spTree>
    <p:extLst>
      <p:ext uri="{BB962C8B-B14F-4D97-AF65-F5344CB8AC3E}">
        <p14:creationId xmlns:p14="http://schemas.microsoft.com/office/powerpoint/2010/main" val="551537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13</a:t>
            </a:fld>
            <a:endParaRPr lang="ru-RU"/>
          </a:p>
        </p:txBody>
      </p:sp>
    </p:spTree>
    <p:extLst>
      <p:ext uri="{BB962C8B-B14F-4D97-AF65-F5344CB8AC3E}">
        <p14:creationId xmlns:p14="http://schemas.microsoft.com/office/powerpoint/2010/main" val="53485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2</a:t>
            </a:fld>
            <a:endParaRPr lang="ru-RU"/>
          </a:p>
        </p:txBody>
      </p:sp>
    </p:spTree>
    <p:extLst>
      <p:ext uri="{BB962C8B-B14F-4D97-AF65-F5344CB8AC3E}">
        <p14:creationId xmlns:p14="http://schemas.microsoft.com/office/powerpoint/2010/main" val="338893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3</a:t>
            </a:fld>
            <a:endParaRPr lang="ru-RU"/>
          </a:p>
        </p:txBody>
      </p:sp>
    </p:spTree>
    <p:extLst>
      <p:ext uri="{BB962C8B-B14F-4D97-AF65-F5344CB8AC3E}">
        <p14:creationId xmlns:p14="http://schemas.microsoft.com/office/powerpoint/2010/main" val="339697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4</a:t>
            </a:fld>
            <a:endParaRPr lang="ru-RU"/>
          </a:p>
        </p:txBody>
      </p:sp>
    </p:spTree>
    <p:extLst>
      <p:ext uri="{BB962C8B-B14F-4D97-AF65-F5344CB8AC3E}">
        <p14:creationId xmlns:p14="http://schemas.microsoft.com/office/powerpoint/2010/main" val="3555521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5</a:t>
            </a:fld>
            <a:endParaRPr lang="ru-RU"/>
          </a:p>
        </p:txBody>
      </p:sp>
    </p:spTree>
    <p:extLst>
      <p:ext uri="{BB962C8B-B14F-4D97-AF65-F5344CB8AC3E}">
        <p14:creationId xmlns:p14="http://schemas.microsoft.com/office/powerpoint/2010/main" val="336394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6</a:t>
            </a:fld>
            <a:endParaRPr lang="ru-RU"/>
          </a:p>
        </p:txBody>
      </p:sp>
    </p:spTree>
    <p:extLst>
      <p:ext uri="{BB962C8B-B14F-4D97-AF65-F5344CB8AC3E}">
        <p14:creationId xmlns:p14="http://schemas.microsoft.com/office/powerpoint/2010/main" val="171786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7</a:t>
            </a:fld>
            <a:endParaRPr lang="ru-RU"/>
          </a:p>
        </p:txBody>
      </p:sp>
    </p:spTree>
    <p:extLst>
      <p:ext uri="{BB962C8B-B14F-4D97-AF65-F5344CB8AC3E}">
        <p14:creationId xmlns:p14="http://schemas.microsoft.com/office/powerpoint/2010/main" val="351906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8</a:t>
            </a:fld>
            <a:endParaRPr lang="ru-RU"/>
          </a:p>
        </p:txBody>
      </p:sp>
    </p:spTree>
    <p:extLst>
      <p:ext uri="{BB962C8B-B14F-4D97-AF65-F5344CB8AC3E}">
        <p14:creationId xmlns:p14="http://schemas.microsoft.com/office/powerpoint/2010/main" val="38327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3092226-13F3-2040-B42A-C988EDF44E48}" type="slidenum">
              <a:rPr lang="ru-RU" smtClean="0"/>
              <a:t>9</a:t>
            </a:fld>
            <a:endParaRPr lang="ru-RU"/>
          </a:p>
        </p:txBody>
      </p:sp>
    </p:spTree>
    <p:extLst>
      <p:ext uri="{BB962C8B-B14F-4D97-AF65-F5344CB8AC3E}">
        <p14:creationId xmlns:p14="http://schemas.microsoft.com/office/powerpoint/2010/main" val="2090748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B1322C-BEAB-4B47-8398-760B1FD50C3E}" type="datetimeFigureOut">
              <a:rPr lang="ru-RU" smtClean="0"/>
              <a:t>15.12.2022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D820EF-22CB-4611-B00F-095E969CD356}" type="slidenum">
              <a:rPr lang="ru-RU" smtClean="0"/>
              <a:t>‹#›</a:t>
            </a:fld>
            <a:endParaRPr lang="ru-RU"/>
          </a:p>
        </p:txBody>
      </p:sp>
    </p:spTree>
    <p:extLst>
      <p:ext uri="{BB962C8B-B14F-4D97-AF65-F5344CB8AC3E}">
        <p14:creationId xmlns:p14="http://schemas.microsoft.com/office/powerpoint/2010/main" val="79493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B1322C-BEAB-4B47-8398-760B1FD50C3E}" type="datetimeFigureOut">
              <a:rPr lang="ru-RU" smtClean="0"/>
              <a:t>15.12.2022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D820EF-22CB-4611-B00F-095E969CD356}" type="slidenum">
              <a:rPr lang="ru-RU" smtClean="0"/>
              <a:t>‹#›</a:t>
            </a:fld>
            <a:endParaRPr lang="ru-RU"/>
          </a:p>
        </p:txBody>
      </p:sp>
    </p:spTree>
    <p:extLst>
      <p:ext uri="{BB962C8B-B14F-4D97-AF65-F5344CB8AC3E}">
        <p14:creationId xmlns:p14="http://schemas.microsoft.com/office/powerpoint/2010/main" val="334418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B1322C-BEAB-4B47-8398-760B1FD50C3E}" type="datetimeFigureOut">
              <a:rPr lang="ru-RU" smtClean="0"/>
              <a:t>15.12.2022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D820EF-22CB-4611-B00F-095E969CD356}" type="slidenum">
              <a:rPr lang="ru-RU" smtClean="0"/>
              <a:t>‹#›</a:t>
            </a:fld>
            <a:endParaRPr lang="ru-RU"/>
          </a:p>
        </p:txBody>
      </p:sp>
    </p:spTree>
    <p:extLst>
      <p:ext uri="{BB962C8B-B14F-4D97-AF65-F5344CB8AC3E}">
        <p14:creationId xmlns:p14="http://schemas.microsoft.com/office/powerpoint/2010/main" val="310908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B1322C-BEAB-4B47-8398-760B1FD50C3E}" type="datetimeFigureOut">
              <a:rPr lang="ru-RU" smtClean="0"/>
              <a:t>15.12.2022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D820EF-22CB-4611-B00F-095E969CD356}" type="slidenum">
              <a:rPr lang="ru-RU" smtClean="0"/>
              <a:t>‹#›</a:t>
            </a:fld>
            <a:endParaRPr lang="ru-RU"/>
          </a:p>
        </p:txBody>
      </p:sp>
    </p:spTree>
    <p:extLst>
      <p:ext uri="{BB962C8B-B14F-4D97-AF65-F5344CB8AC3E}">
        <p14:creationId xmlns:p14="http://schemas.microsoft.com/office/powerpoint/2010/main" val="358973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3B1322C-BEAB-4B47-8398-760B1FD50C3E}" type="datetimeFigureOut">
              <a:rPr lang="ru-RU" smtClean="0"/>
              <a:t>15.12.2022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D820EF-22CB-4611-B00F-095E969CD356}" type="slidenum">
              <a:rPr lang="ru-RU" smtClean="0"/>
              <a:t>‹#›</a:t>
            </a:fld>
            <a:endParaRPr lang="ru-RU"/>
          </a:p>
        </p:txBody>
      </p:sp>
    </p:spTree>
    <p:extLst>
      <p:ext uri="{BB962C8B-B14F-4D97-AF65-F5344CB8AC3E}">
        <p14:creationId xmlns:p14="http://schemas.microsoft.com/office/powerpoint/2010/main" val="185927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3B1322C-BEAB-4B47-8398-760B1FD50C3E}" type="datetimeFigureOut">
              <a:rPr lang="ru-RU" smtClean="0"/>
              <a:t>15.12.2022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D820EF-22CB-4611-B00F-095E969CD356}" type="slidenum">
              <a:rPr lang="ru-RU" smtClean="0"/>
              <a:t>‹#›</a:t>
            </a:fld>
            <a:endParaRPr lang="ru-RU"/>
          </a:p>
        </p:txBody>
      </p:sp>
    </p:spTree>
    <p:extLst>
      <p:ext uri="{BB962C8B-B14F-4D97-AF65-F5344CB8AC3E}">
        <p14:creationId xmlns:p14="http://schemas.microsoft.com/office/powerpoint/2010/main" val="405032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3B1322C-BEAB-4B47-8398-760B1FD50C3E}" type="datetimeFigureOut">
              <a:rPr lang="ru-RU" smtClean="0"/>
              <a:t>15.12.2022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6D820EF-22CB-4611-B00F-095E969CD356}" type="slidenum">
              <a:rPr lang="ru-RU" smtClean="0"/>
              <a:t>‹#›</a:t>
            </a:fld>
            <a:endParaRPr lang="ru-RU"/>
          </a:p>
        </p:txBody>
      </p:sp>
    </p:spTree>
    <p:extLst>
      <p:ext uri="{BB962C8B-B14F-4D97-AF65-F5344CB8AC3E}">
        <p14:creationId xmlns:p14="http://schemas.microsoft.com/office/powerpoint/2010/main" val="312621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3B1322C-BEAB-4B47-8398-760B1FD50C3E}" type="datetimeFigureOut">
              <a:rPr lang="ru-RU" smtClean="0"/>
              <a:t>15.12.2022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6D820EF-22CB-4611-B00F-095E969CD356}" type="slidenum">
              <a:rPr lang="ru-RU" smtClean="0"/>
              <a:t>‹#›</a:t>
            </a:fld>
            <a:endParaRPr lang="ru-RU"/>
          </a:p>
        </p:txBody>
      </p:sp>
    </p:spTree>
    <p:extLst>
      <p:ext uri="{BB962C8B-B14F-4D97-AF65-F5344CB8AC3E}">
        <p14:creationId xmlns:p14="http://schemas.microsoft.com/office/powerpoint/2010/main" val="429116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3B1322C-BEAB-4B47-8398-760B1FD50C3E}" type="datetimeFigureOut">
              <a:rPr lang="ru-RU" smtClean="0"/>
              <a:t>15.12.2022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6D820EF-22CB-4611-B00F-095E969CD356}" type="slidenum">
              <a:rPr lang="ru-RU" smtClean="0"/>
              <a:t>‹#›</a:t>
            </a:fld>
            <a:endParaRPr lang="ru-RU"/>
          </a:p>
        </p:txBody>
      </p:sp>
    </p:spTree>
    <p:extLst>
      <p:ext uri="{BB962C8B-B14F-4D97-AF65-F5344CB8AC3E}">
        <p14:creationId xmlns:p14="http://schemas.microsoft.com/office/powerpoint/2010/main" val="104467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3B1322C-BEAB-4B47-8398-760B1FD50C3E}" type="datetimeFigureOut">
              <a:rPr lang="ru-RU" smtClean="0"/>
              <a:t>15.12.2022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D820EF-22CB-4611-B00F-095E969CD356}" type="slidenum">
              <a:rPr lang="ru-RU" smtClean="0"/>
              <a:t>‹#›</a:t>
            </a:fld>
            <a:endParaRPr lang="ru-RU"/>
          </a:p>
        </p:txBody>
      </p:sp>
    </p:spTree>
    <p:extLst>
      <p:ext uri="{BB962C8B-B14F-4D97-AF65-F5344CB8AC3E}">
        <p14:creationId xmlns:p14="http://schemas.microsoft.com/office/powerpoint/2010/main" val="73988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3B1322C-BEAB-4B47-8398-760B1FD50C3E}" type="datetimeFigureOut">
              <a:rPr lang="ru-RU" smtClean="0"/>
              <a:t>15.12.2022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D820EF-22CB-4611-B00F-095E969CD356}" type="slidenum">
              <a:rPr lang="ru-RU" smtClean="0"/>
              <a:t>‹#›</a:t>
            </a:fld>
            <a:endParaRPr lang="ru-RU"/>
          </a:p>
        </p:txBody>
      </p:sp>
    </p:spTree>
    <p:extLst>
      <p:ext uri="{BB962C8B-B14F-4D97-AF65-F5344CB8AC3E}">
        <p14:creationId xmlns:p14="http://schemas.microsoft.com/office/powerpoint/2010/main" val="144247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1322C-BEAB-4B47-8398-760B1FD50C3E}" type="datetimeFigureOut">
              <a:rPr lang="ru-RU" smtClean="0"/>
              <a:t>15.12.2022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820EF-22CB-4611-B00F-095E969CD356}" type="slidenum">
              <a:rPr lang="ru-RU" smtClean="0"/>
              <a:t>‹#›</a:t>
            </a:fld>
            <a:endParaRPr lang="ru-RU"/>
          </a:p>
        </p:txBody>
      </p:sp>
    </p:spTree>
    <p:extLst>
      <p:ext uri="{BB962C8B-B14F-4D97-AF65-F5344CB8AC3E}">
        <p14:creationId xmlns:p14="http://schemas.microsoft.com/office/powerpoint/2010/main" val="478203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179583DB-BA3A-3AE7-2738-71CA91931A56}"/>
              </a:ext>
            </a:extLst>
          </p:cNvPr>
          <p:cNvPicPr>
            <a:picLocks noChangeAspect="1"/>
          </p:cNvPicPr>
          <p:nvPr/>
        </p:nvPicPr>
        <p:blipFill rotWithShape="1">
          <a:blip r:embed="rId3"/>
          <a:srcRect r="12833"/>
          <a:stretch/>
        </p:blipFill>
        <p:spPr>
          <a:xfrm>
            <a:off x="1554480" y="392072"/>
            <a:ext cx="7970520" cy="6465928"/>
          </a:xfrm>
          <a:prstGeom prst="rect">
            <a:avLst/>
          </a:prstGeom>
        </p:spPr>
      </p:pic>
      <p:sp>
        <p:nvSpPr>
          <p:cNvPr id="7" name="TextBox 6">
            <a:extLst>
              <a:ext uri="{FF2B5EF4-FFF2-40B4-BE49-F238E27FC236}">
                <a16:creationId xmlns:a16="http://schemas.microsoft.com/office/drawing/2014/main" id="{9C97913C-9491-8E62-92C4-F17FB2F24AE5}"/>
              </a:ext>
            </a:extLst>
          </p:cNvPr>
          <p:cNvSpPr txBox="1"/>
          <p:nvPr/>
        </p:nvSpPr>
        <p:spPr>
          <a:xfrm>
            <a:off x="4000500" y="573932"/>
            <a:ext cx="7848600" cy="1692771"/>
          </a:xfrm>
          <a:prstGeom prst="rect">
            <a:avLst/>
          </a:prstGeom>
          <a:noFill/>
        </p:spPr>
        <p:txBody>
          <a:bodyPr wrap="square" rtlCol="0">
            <a:spAutoFit/>
          </a:bodyPr>
          <a:lstStyle/>
          <a:p>
            <a:pPr algn="ctr"/>
            <a:r>
              <a:rPr lang="ru-RU" sz="2600" b="1" dirty="0">
                <a:solidFill>
                  <a:srgbClr val="004E91"/>
                </a:solidFill>
                <a:latin typeface="Helvetica" pitchFamily="2" charset="0"/>
              </a:rPr>
              <a:t>КОДЕКС ЭТИКИ</a:t>
            </a:r>
            <a:br>
              <a:rPr lang="ru-RU" sz="2600" b="1" dirty="0">
                <a:solidFill>
                  <a:srgbClr val="004E91"/>
                </a:solidFill>
                <a:latin typeface="Helvetica" pitchFamily="2" charset="0"/>
              </a:rPr>
            </a:br>
            <a:r>
              <a:rPr lang="ru-RU" sz="2600" dirty="0">
                <a:solidFill>
                  <a:srgbClr val="A2D79D"/>
                </a:solidFill>
                <a:latin typeface="Helvetica" pitchFamily="2" charset="0"/>
              </a:rPr>
              <a:t>государственных гражданских служащих </a:t>
            </a:r>
            <a:br>
              <a:rPr lang="ru-RU" sz="2600" dirty="0">
                <a:solidFill>
                  <a:srgbClr val="A2D79D"/>
                </a:solidFill>
                <a:latin typeface="Helvetica" pitchFamily="2" charset="0"/>
              </a:rPr>
            </a:br>
            <a:r>
              <a:rPr lang="ru-RU" sz="2600" dirty="0">
                <a:solidFill>
                  <a:srgbClr val="A2D79D"/>
                </a:solidFill>
                <a:latin typeface="Helvetica" pitchFamily="2" charset="0"/>
              </a:rPr>
              <a:t>и лиц, </a:t>
            </a:r>
            <a:r>
              <a:rPr lang="ru-RU" sz="2600" dirty="0" smtClean="0">
                <a:solidFill>
                  <a:srgbClr val="A2D79D"/>
                </a:solidFill>
                <a:latin typeface="Helvetica" pitchFamily="2" charset="0"/>
              </a:rPr>
              <a:t>замещающих государственные </a:t>
            </a:r>
            <a:r>
              <a:rPr lang="ru-RU" sz="2600" dirty="0">
                <a:solidFill>
                  <a:srgbClr val="A2D79D"/>
                </a:solidFill>
                <a:latin typeface="Helvetica" pitchFamily="2" charset="0"/>
              </a:rPr>
              <a:t>должности Новгородской области </a:t>
            </a:r>
          </a:p>
        </p:txBody>
      </p:sp>
      <p:pic>
        <p:nvPicPr>
          <p:cNvPr id="2" name="Рисунок 1"/>
          <p:cNvPicPr>
            <a:picLocks noChangeAspect="1"/>
          </p:cNvPicPr>
          <p:nvPr/>
        </p:nvPicPr>
        <p:blipFill>
          <a:blip r:embed="rId4"/>
          <a:stretch>
            <a:fillRect/>
          </a:stretch>
        </p:blipFill>
        <p:spPr>
          <a:xfrm>
            <a:off x="9143922" y="4602419"/>
            <a:ext cx="2520000" cy="1922034"/>
          </a:xfrm>
          <a:prstGeom prst="rect">
            <a:avLst/>
          </a:prstGeom>
        </p:spPr>
      </p:pic>
    </p:spTree>
    <p:extLst>
      <p:ext uri="{BB962C8B-B14F-4D97-AF65-F5344CB8AC3E}">
        <p14:creationId xmlns:p14="http://schemas.microsoft.com/office/powerpoint/2010/main" val="628986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id="{B078C6D5-B61B-67BC-C16C-CA9E644A6229}"/>
              </a:ext>
            </a:extLst>
          </p:cNvPr>
          <p:cNvCxnSpPr/>
          <p:nvPr/>
        </p:nvCxnSpPr>
        <p:spPr>
          <a:xfrm>
            <a:off x="1910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cxnSp>
        <p:nvCxnSpPr>
          <p:cNvPr id="53" name="Straight Connector 50"/>
          <p:cNvCxnSpPr/>
          <p:nvPr/>
        </p:nvCxnSpPr>
        <p:spPr>
          <a:xfrm rot="5400000">
            <a:off x="6281105" y="5508638"/>
            <a:ext cx="1558857" cy="2166"/>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3"/>
          <a:stretch>
            <a:fillRect/>
          </a:stretch>
        </p:blipFill>
        <p:spPr>
          <a:xfrm>
            <a:off x="277928" y="953804"/>
            <a:ext cx="1800000" cy="1369491"/>
          </a:xfrm>
          <a:prstGeom prst="rect">
            <a:avLst/>
          </a:prstGeom>
        </p:spPr>
      </p:pic>
      <p:grpSp>
        <p:nvGrpSpPr>
          <p:cNvPr id="11" name="组合 1"/>
          <p:cNvGrpSpPr/>
          <p:nvPr/>
        </p:nvGrpSpPr>
        <p:grpSpPr>
          <a:xfrm>
            <a:off x="6403332" y="1876208"/>
            <a:ext cx="822229" cy="4036248"/>
            <a:chOff x="5684759" y="1878541"/>
            <a:chExt cx="822482" cy="4037493"/>
          </a:xfrm>
        </p:grpSpPr>
        <p:sp>
          <p:nvSpPr>
            <p:cNvPr id="12" name="Isosceles Triangle 4"/>
            <p:cNvSpPr/>
            <p:nvPr/>
          </p:nvSpPr>
          <p:spPr>
            <a:xfrm flipV="1">
              <a:off x="5769820" y="5079140"/>
              <a:ext cx="657770" cy="836894"/>
            </a:xfrm>
            <a:prstGeom prst="triangle">
              <a:avLst/>
            </a:prstGeom>
            <a:solidFill>
              <a:srgbClr val="D3A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3" name="Isosceles Triangle 5"/>
            <p:cNvSpPr/>
            <p:nvPr/>
          </p:nvSpPr>
          <p:spPr>
            <a:xfrm flipV="1">
              <a:off x="5966090" y="5578576"/>
              <a:ext cx="265230" cy="33745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4" name="Oval 10"/>
            <p:cNvSpPr/>
            <p:nvPr/>
          </p:nvSpPr>
          <p:spPr>
            <a:xfrm>
              <a:off x="5714227" y="3827658"/>
              <a:ext cx="105312" cy="105312"/>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5" name="Oval 12"/>
            <p:cNvSpPr/>
            <p:nvPr/>
          </p:nvSpPr>
          <p:spPr>
            <a:xfrm>
              <a:off x="5684759" y="1878541"/>
              <a:ext cx="170121" cy="170121"/>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6" name="Oval 13"/>
            <p:cNvSpPr/>
            <p:nvPr/>
          </p:nvSpPr>
          <p:spPr>
            <a:xfrm>
              <a:off x="5684759" y="2303801"/>
              <a:ext cx="170121" cy="170121"/>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7" name="Oval 14"/>
            <p:cNvSpPr/>
            <p:nvPr/>
          </p:nvSpPr>
          <p:spPr>
            <a:xfrm>
              <a:off x="5708564" y="2796776"/>
              <a:ext cx="105312" cy="105312"/>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8" name="Oval 15"/>
            <p:cNvSpPr/>
            <p:nvPr/>
          </p:nvSpPr>
          <p:spPr>
            <a:xfrm>
              <a:off x="6313062" y="1878541"/>
              <a:ext cx="170121" cy="170121"/>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9" name="Oval 16"/>
            <p:cNvSpPr/>
            <p:nvPr/>
          </p:nvSpPr>
          <p:spPr>
            <a:xfrm>
              <a:off x="6031315" y="1891979"/>
              <a:ext cx="105312" cy="105312"/>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0" name="Oval 17"/>
            <p:cNvSpPr/>
            <p:nvPr/>
          </p:nvSpPr>
          <p:spPr>
            <a:xfrm>
              <a:off x="6369524" y="2742428"/>
              <a:ext cx="105312" cy="105312"/>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1" name="Oval 18"/>
            <p:cNvSpPr/>
            <p:nvPr/>
          </p:nvSpPr>
          <p:spPr>
            <a:xfrm>
              <a:off x="6318722" y="2310484"/>
              <a:ext cx="170121" cy="170121"/>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2" name="Oval 19"/>
            <p:cNvSpPr/>
            <p:nvPr/>
          </p:nvSpPr>
          <p:spPr>
            <a:xfrm>
              <a:off x="6337120" y="2968766"/>
              <a:ext cx="170121" cy="170121"/>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3" name="Oval 20"/>
            <p:cNvSpPr/>
            <p:nvPr/>
          </p:nvSpPr>
          <p:spPr>
            <a:xfrm>
              <a:off x="6369524" y="3574392"/>
              <a:ext cx="105312" cy="105312"/>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4" name="Oval 23"/>
            <p:cNvSpPr/>
            <p:nvPr/>
          </p:nvSpPr>
          <p:spPr>
            <a:xfrm>
              <a:off x="6014094" y="2972426"/>
              <a:ext cx="105312" cy="105312"/>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5" name="Oval 24"/>
            <p:cNvSpPr/>
            <p:nvPr/>
          </p:nvSpPr>
          <p:spPr>
            <a:xfrm>
              <a:off x="6051566" y="3274691"/>
              <a:ext cx="170121" cy="170121"/>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6" name="Oval 25"/>
            <p:cNvSpPr/>
            <p:nvPr/>
          </p:nvSpPr>
          <p:spPr>
            <a:xfrm>
              <a:off x="5858211" y="3883974"/>
              <a:ext cx="247155" cy="247155"/>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7" name="Oval 26"/>
            <p:cNvSpPr/>
            <p:nvPr/>
          </p:nvSpPr>
          <p:spPr>
            <a:xfrm>
              <a:off x="5927988" y="2147452"/>
              <a:ext cx="247155" cy="247155"/>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8" name="Oval 27"/>
            <p:cNvSpPr/>
            <p:nvPr/>
          </p:nvSpPr>
          <p:spPr>
            <a:xfrm>
              <a:off x="6136626" y="2597090"/>
              <a:ext cx="105312" cy="105312"/>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9" name="Oval 28"/>
            <p:cNvSpPr/>
            <p:nvPr/>
          </p:nvSpPr>
          <p:spPr>
            <a:xfrm>
              <a:off x="6098705" y="4407724"/>
              <a:ext cx="170121" cy="170121"/>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31" name="Oval 29"/>
            <p:cNvSpPr/>
            <p:nvPr/>
          </p:nvSpPr>
          <p:spPr>
            <a:xfrm>
              <a:off x="5926003" y="3568827"/>
              <a:ext cx="105312" cy="105312"/>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cxnSp>
          <p:nvCxnSpPr>
            <p:cNvPr id="33" name="Straight Connector 30"/>
            <p:cNvCxnSpPr/>
            <p:nvPr/>
          </p:nvCxnSpPr>
          <p:spPr>
            <a:xfrm>
              <a:off x="5854880" y="4774871"/>
              <a:ext cx="133418" cy="149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4" name="Straight Connector 31"/>
            <p:cNvCxnSpPr/>
            <p:nvPr/>
          </p:nvCxnSpPr>
          <p:spPr>
            <a:xfrm flipV="1">
              <a:off x="6083574" y="4774871"/>
              <a:ext cx="253546" cy="149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32"/>
            <p:cNvCxnSpPr/>
            <p:nvPr/>
          </p:nvCxnSpPr>
          <p:spPr>
            <a:xfrm flipH="1" flipV="1">
              <a:off x="6422180" y="4470601"/>
              <a:ext cx="1" cy="21920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4"/>
            <p:cNvCxnSpPr>
              <a:endCxn id="23" idx="4"/>
            </p:cNvCxnSpPr>
            <p:nvPr/>
          </p:nvCxnSpPr>
          <p:spPr>
            <a:xfrm flipV="1">
              <a:off x="6422180" y="3679704"/>
              <a:ext cx="0" cy="18218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5"/>
            <p:cNvCxnSpPr>
              <a:stCxn id="23" idx="0"/>
              <a:endCxn id="22" idx="4"/>
            </p:cNvCxnSpPr>
            <p:nvPr/>
          </p:nvCxnSpPr>
          <p:spPr>
            <a:xfrm flipV="1">
              <a:off x="6422180" y="3138887"/>
              <a:ext cx="1" cy="43550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6"/>
            <p:cNvCxnSpPr>
              <a:stCxn id="22" idx="0"/>
              <a:endCxn id="20" idx="4"/>
            </p:cNvCxnSpPr>
            <p:nvPr/>
          </p:nvCxnSpPr>
          <p:spPr>
            <a:xfrm flipH="1" flipV="1">
              <a:off x="6422180" y="2847740"/>
              <a:ext cx="1" cy="121026"/>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7"/>
            <p:cNvCxnSpPr>
              <a:stCxn id="20" idx="0"/>
              <a:endCxn id="21" idx="4"/>
            </p:cNvCxnSpPr>
            <p:nvPr/>
          </p:nvCxnSpPr>
          <p:spPr>
            <a:xfrm flipH="1" flipV="1">
              <a:off x="6403783" y="2480605"/>
              <a:ext cx="18397" cy="261823"/>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8"/>
            <p:cNvCxnSpPr>
              <a:stCxn id="21" idx="0"/>
              <a:endCxn id="18" idx="4"/>
            </p:cNvCxnSpPr>
            <p:nvPr/>
          </p:nvCxnSpPr>
          <p:spPr>
            <a:xfrm flipH="1" flipV="1">
              <a:off x="6398123" y="2048662"/>
              <a:ext cx="5660" cy="26182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39"/>
            <p:cNvCxnSpPr>
              <a:stCxn id="18" idx="2"/>
              <a:endCxn id="19" idx="6"/>
            </p:cNvCxnSpPr>
            <p:nvPr/>
          </p:nvCxnSpPr>
          <p:spPr>
            <a:xfrm flipH="1" flipV="1">
              <a:off x="6136627" y="1944635"/>
              <a:ext cx="176435" cy="1896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0"/>
            <p:cNvCxnSpPr>
              <a:stCxn id="19" idx="2"/>
              <a:endCxn id="15" idx="6"/>
            </p:cNvCxnSpPr>
            <p:nvPr/>
          </p:nvCxnSpPr>
          <p:spPr>
            <a:xfrm flipH="1">
              <a:off x="5854880" y="1944635"/>
              <a:ext cx="176435" cy="1896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1"/>
            <p:cNvCxnSpPr>
              <a:stCxn id="15" idx="4"/>
              <a:endCxn id="16" idx="0"/>
            </p:cNvCxnSpPr>
            <p:nvPr/>
          </p:nvCxnSpPr>
          <p:spPr>
            <a:xfrm>
              <a:off x="5769820" y="2048662"/>
              <a:ext cx="0" cy="25513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2"/>
            <p:cNvCxnSpPr>
              <a:stCxn id="16" idx="4"/>
              <a:endCxn id="17" idx="0"/>
            </p:cNvCxnSpPr>
            <p:nvPr/>
          </p:nvCxnSpPr>
          <p:spPr>
            <a:xfrm flipH="1">
              <a:off x="5761220" y="2473922"/>
              <a:ext cx="8600" cy="322854"/>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3"/>
            <p:cNvCxnSpPr>
              <a:stCxn id="17" idx="4"/>
            </p:cNvCxnSpPr>
            <p:nvPr/>
          </p:nvCxnSpPr>
          <p:spPr>
            <a:xfrm>
              <a:off x="5761220" y="2902088"/>
              <a:ext cx="8600" cy="372604"/>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4"/>
            <p:cNvCxnSpPr>
              <a:endCxn id="14" idx="0"/>
            </p:cNvCxnSpPr>
            <p:nvPr/>
          </p:nvCxnSpPr>
          <p:spPr>
            <a:xfrm flipH="1">
              <a:off x="5766883" y="3444813"/>
              <a:ext cx="2937" cy="38284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p:nvPr/>
          </p:nvCxnSpPr>
          <p:spPr>
            <a:xfrm>
              <a:off x="5769820" y="4407360"/>
              <a:ext cx="0" cy="282450"/>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7"/>
            <p:cNvCxnSpPr>
              <a:endCxn id="29" idx="2"/>
            </p:cNvCxnSpPr>
            <p:nvPr/>
          </p:nvCxnSpPr>
          <p:spPr>
            <a:xfrm flipV="1">
              <a:off x="5829966" y="4492785"/>
              <a:ext cx="268739" cy="22193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8"/>
            <p:cNvCxnSpPr>
              <a:stCxn id="29" idx="6"/>
            </p:cNvCxnSpPr>
            <p:nvPr/>
          </p:nvCxnSpPr>
          <p:spPr>
            <a:xfrm>
              <a:off x="6268826" y="4492785"/>
              <a:ext cx="93208" cy="22193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49"/>
            <p:cNvCxnSpPr>
              <a:stCxn id="29" idx="4"/>
            </p:cNvCxnSpPr>
            <p:nvPr/>
          </p:nvCxnSpPr>
          <p:spPr>
            <a:xfrm flipH="1">
              <a:off x="6069621" y="4577845"/>
              <a:ext cx="114145" cy="164833"/>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0"/>
            <p:cNvCxnSpPr>
              <a:stCxn id="29" idx="1"/>
            </p:cNvCxnSpPr>
            <p:nvPr/>
          </p:nvCxnSpPr>
          <p:spPr>
            <a:xfrm flipH="1" flipV="1">
              <a:off x="5854880" y="4322300"/>
              <a:ext cx="268739" cy="11033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1"/>
            <p:cNvCxnSpPr>
              <a:endCxn id="26" idx="3"/>
            </p:cNvCxnSpPr>
            <p:nvPr/>
          </p:nvCxnSpPr>
          <p:spPr>
            <a:xfrm flipV="1">
              <a:off x="5829966" y="4094934"/>
              <a:ext cx="64440" cy="16721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2"/>
            <p:cNvCxnSpPr>
              <a:stCxn id="26" idx="6"/>
            </p:cNvCxnSpPr>
            <p:nvPr/>
          </p:nvCxnSpPr>
          <p:spPr>
            <a:xfrm flipV="1">
              <a:off x="6105366" y="3946950"/>
              <a:ext cx="231753" cy="6060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3"/>
            <p:cNvCxnSpPr>
              <a:endCxn id="26" idx="5"/>
            </p:cNvCxnSpPr>
            <p:nvPr/>
          </p:nvCxnSpPr>
          <p:spPr>
            <a:xfrm flipH="1" flipV="1">
              <a:off x="6069171" y="4094934"/>
              <a:ext cx="315776" cy="28577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4"/>
            <p:cNvCxnSpPr>
              <a:stCxn id="29" idx="0"/>
            </p:cNvCxnSpPr>
            <p:nvPr/>
          </p:nvCxnSpPr>
          <p:spPr>
            <a:xfrm flipV="1">
              <a:off x="6183766" y="4007096"/>
              <a:ext cx="178267" cy="40062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5"/>
            <p:cNvCxnSpPr>
              <a:endCxn id="31" idx="5"/>
            </p:cNvCxnSpPr>
            <p:nvPr/>
          </p:nvCxnSpPr>
          <p:spPr>
            <a:xfrm flipH="1" flipV="1">
              <a:off x="6015892" y="3658716"/>
              <a:ext cx="346141" cy="22808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56"/>
            <p:cNvCxnSpPr>
              <a:stCxn id="14" idx="7"/>
              <a:endCxn id="31" idx="3"/>
            </p:cNvCxnSpPr>
            <p:nvPr/>
          </p:nvCxnSpPr>
          <p:spPr>
            <a:xfrm flipV="1">
              <a:off x="5804116" y="3658716"/>
              <a:ext cx="137310" cy="18436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57"/>
            <p:cNvCxnSpPr>
              <a:stCxn id="31" idx="7"/>
              <a:endCxn id="25" idx="3"/>
            </p:cNvCxnSpPr>
            <p:nvPr/>
          </p:nvCxnSpPr>
          <p:spPr>
            <a:xfrm flipV="1">
              <a:off x="6015892" y="3419898"/>
              <a:ext cx="60588" cy="16435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58"/>
            <p:cNvCxnSpPr>
              <a:stCxn id="23" idx="1"/>
              <a:endCxn id="25" idx="5"/>
            </p:cNvCxnSpPr>
            <p:nvPr/>
          </p:nvCxnSpPr>
          <p:spPr>
            <a:xfrm flipH="1" flipV="1">
              <a:off x="6196773" y="3419898"/>
              <a:ext cx="188174" cy="16991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59"/>
            <p:cNvCxnSpPr>
              <a:stCxn id="26" idx="0"/>
              <a:endCxn id="31" idx="4"/>
            </p:cNvCxnSpPr>
            <p:nvPr/>
          </p:nvCxnSpPr>
          <p:spPr>
            <a:xfrm flipH="1" flipV="1">
              <a:off x="5978659" y="3674139"/>
              <a:ext cx="3130" cy="20983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0"/>
            <p:cNvCxnSpPr>
              <a:stCxn id="31" idx="0"/>
            </p:cNvCxnSpPr>
            <p:nvPr/>
          </p:nvCxnSpPr>
          <p:spPr>
            <a:xfrm flipH="1" flipV="1">
              <a:off x="5829966" y="3419899"/>
              <a:ext cx="148693" cy="14892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1"/>
            <p:cNvCxnSpPr>
              <a:endCxn id="24" idx="3"/>
            </p:cNvCxnSpPr>
            <p:nvPr/>
          </p:nvCxnSpPr>
          <p:spPr>
            <a:xfrm flipV="1">
              <a:off x="5829966" y="3062315"/>
              <a:ext cx="199551" cy="237291"/>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2"/>
            <p:cNvCxnSpPr>
              <a:stCxn id="24" idx="1"/>
              <a:endCxn id="17" idx="6"/>
            </p:cNvCxnSpPr>
            <p:nvPr/>
          </p:nvCxnSpPr>
          <p:spPr>
            <a:xfrm flipH="1" flipV="1">
              <a:off x="5813876" y="2849432"/>
              <a:ext cx="215641" cy="13841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3"/>
            <p:cNvCxnSpPr>
              <a:stCxn id="17" idx="7"/>
              <a:endCxn id="28" idx="2"/>
            </p:cNvCxnSpPr>
            <p:nvPr/>
          </p:nvCxnSpPr>
          <p:spPr>
            <a:xfrm flipV="1">
              <a:off x="5798453" y="2649746"/>
              <a:ext cx="338173" cy="162453"/>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4"/>
            <p:cNvCxnSpPr>
              <a:stCxn id="24" idx="0"/>
              <a:endCxn id="28" idx="4"/>
            </p:cNvCxnSpPr>
            <p:nvPr/>
          </p:nvCxnSpPr>
          <p:spPr>
            <a:xfrm flipV="1">
              <a:off x="6066750" y="2702402"/>
              <a:ext cx="122532" cy="270024"/>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5"/>
            <p:cNvCxnSpPr>
              <a:stCxn id="25" idx="0"/>
              <a:endCxn id="24" idx="5"/>
            </p:cNvCxnSpPr>
            <p:nvPr/>
          </p:nvCxnSpPr>
          <p:spPr>
            <a:xfrm flipH="1" flipV="1">
              <a:off x="6103983" y="3062315"/>
              <a:ext cx="32644" cy="212376"/>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66"/>
            <p:cNvCxnSpPr>
              <a:stCxn id="24" idx="7"/>
              <a:endCxn id="20" idx="2"/>
            </p:cNvCxnSpPr>
            <p:nvPr/>
          </p:nvCxnSpPr>
          <p:spPr>
            <a:xfrm flipV="1">
              <a:off x="6103983" y="2795084"/>
              <a:ext cx="265541" cy="19276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67"/>
            <p:cNvCxnSpPr>
              <a:stCxn id="20" idx="1"/>
              <a:endCxn id="28" idx="6"/>
            </p:cNvCxnSpPr>
            <p:nvPr/>
          </p:nvCxnSpPr>
          <p:spPr>
            <a:xfrm flipH="1" flipV="1">
              <a:off x="6241938" y="2649746"/>
              <a:ext cx="143009" cy="108105"/>
            </a:xfrm>
            <a:prstGeom prst="line">
              <a:avLst/>
            </a:prstGeom>
            <a:ln w="3175">
              <a:solidFill>
                <a:srgbClr val="ECA797"/>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68"/>
            <p:cNvCxnSpPr>
              <a:stCxn id="28" idx="7"/>
              <a:endCxn id="21" idx="3"/>
            </p:cNvCxnSpPr>
            <p:nvPr/>
          </p:nvCxnSpPr>
          <p:spPr>
            <a:xfrm flipV="1">
              <a:off x="6226515" y="2455691"/>
              <a:ext cx="117121" cy="15682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69"/>
            <p:cNvCxnSpPr>
              <a:stCxn id="28" idx="1"/>
              <a:endCxn id="27" idx="4"/>
            </p:cNvCxnSpPr>
            <p:nvPr/>
          </p:nvCxnSpPr>
          <p:spPr>
            <a:xfrm flipH="1" flipV="1">
              <a:off x="6051566" y="2394607"/>
              <a:ext cx="100483" cy="217906"/>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0"/>
            <p:cNvCxnSpPr>
              <a:stCxn id="16" idx="7"/>
              <a:endCxn id="27" idx="2"/>
            </p:cNvCxnSpPr>
            <p:nvPr/>
          </p:nvCxnSpPr>
          <p:spPr>
            <a:xfrm flipV="1">
              <a:off x="5829966" y="2271030"/>
              <a:ext cx="98022" cy="5768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1"/>
            <p:cNvCxnSpPr>
              <a:stCxn id="27" idx="1"/>
              <a:endCxn id="15" idx="5"/>
            </p:cNvCxnSpPr>
            <p:nvPr/>
          </p:nvCxnSpPr>
          <p:spPr>
            <a:xfrm flipH="1" flipV="1">
              <a:off x="5829966" y="2023748"/>
              <a:ext cx="134217" cy="15989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2"/>
            <p:cNvCxnSpPr>
              <a:stCxn id="27" idx="0"/>
              <a:endCxn id="19" idx="4"/>
            </p:cNvCxnSpPr>
            <p:nvPr/>
          </p:nvCxnSpPr>
          <p:spPr>
            <a:xfrm flipV="1">
              <a:off x="6051566" y="1997291"/>
              <a:ext cx="32405" cy="150161"/>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3"/>
            <p:cNvCxnSpPr>
              <a:stCxn id="27" idx="7"/>
              <a:endCxn id="18" idx="3"/>
            </p:cNvCxnSpPr>
            <p:nvPr/>
          </p:nvCxnSpPr>
          <p:spPr>
            <a:xfrm flipV="1">
              <a:off x="6138948" y="2023748"/>
              <a:ext cx="199028" cy="15989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0" name="Straight Connector 74"/>
            <p:cNvCxnSpPr>
              <a:stCxn id="27" idx="6"/>
              <a:endCxn id="21" idx="1"/>
            </p:cNvCxnSpPr>
            <p:nvPr/>
          </p:nvCxnSpPr>
          <p:spPr>
            <a:xfrm>
              <a:off x="6175143" y="2271030"/>
              <a:ext cx="168493" cy="6436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81" name="Oval 75"/>
            <p:cNvSpPr/>
            <p:nvPr/>
          </p:nvSpPr>
          <p:spPr>
            <a:xfrm>
              <a:off x="5968564" y="5535435"/>
              <a:ext cx="260282" cy="86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82" name="Oval 6"/>
            <p:cNvSpPr/>
            <p:nvPr/>
          </p:nvSpPr>
          <p:spPr>
            <a:xfrm>
              <a:off x="5684759" y="4727416"/>
              <a:ext cx="170121" cy="170121"/>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83" name="Oval 7"/>
            <p:cNvSpPr/>
            <p:nvPr/>
          </p:nvSpPr>
          <p:spPr>
            <a:xfrm>
              <a:off x="5988298" y="4766331"/>
              <a:ext cx="95276" cy="95276"/>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84" name="Oval 8"/>
            <p:cNvSpPr/>
            <p:nvPr/>
          </p:nvSpPr>
          <p:spPr>
            <a:xfrm>
              <a:off x="6337120" y="4727416"/>
              <a:ext cx="170121" cy="170121"/>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7DC4E8"/>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85" name="Oval 9"/>
            <p:cNvSpPr/>
            <p:nvPr/>
          </p:nvSpPr>
          <p:spPr>
            <a:xfrm>
              <a:off x="5684759" y="4274846"/>
              <a:ext cx="170121" cy="170121"/>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86" name="Oval 11"/>
            <p:cNvSpPr/>
            <p:nvPr/>
          </p:nvSpPr>
          <p:spPr>
            <a:xfrm>
              <a:off x="5684759" y="3312298"/>
              <a:ext cx="170121" cy="170121"/>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87" name="Oval 21"/>
            <p:cNvSpPr/>
            <p:nvPr/>
          </p:nvSpPr>
          <p:spPr>
            <a:xfrm>
              <a:off x="6337119" y="3899495"/>
              <a:ext cx="170121" cy="170121"/>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88" name="Oval 22"/>
            <p:cNvSpPr/>
            <p:nvPr/>
          </p:nvSpPr>
          <p:spPr>
            <a:xfrm>
              <a:off x="6369524" y="4402895"/>
              <a:ext cx="105312" cy="105312"/>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cxnSp>
          <p:nvCxnSpPr>
            <p:cNvPr id="89" name="Straight Connector 30"/>
            <p:cNvCxnSpPr>
              <a:stCxn id="82" idx="6"/>
              <a:endCxn id="83" idx="2"/>
            </p:cNvCxnSpPr>
            <p:nvPr/>
          </p:nvCxnSpPr>
          <p:spPr>
            <a:xfrm>
              <a:off x="5854880" y="4812478"/>
              <a:ext cx="133418" cy="1492"/>
            </a:xfrm>
            <a:prstGeom prst="line">
              <a:avLst/>
            </a:prstGeom>
            <a:ln w="3175">
              <a:solidFill>
                <a:srgbClr val="004E91"/>
              </a:solidFill>
              <a:prstDash val="dashDot"/>
            </a:ln>
          </p:spPr>
          <p:style>
            <a:lnRef idx="1">
              <a:schemeClr val="accent1"/>
            </a:lnRef>
            <a:fillRef idx="0">
              <a:schemeClr val="accent1"/>
            </a:fillRef>
            <a:effectRef idx="0">
              <a:schemeClr val="accent1"/>
            </a:effectRef>
            <a:fontRef idx="minor">
              <a:schemeClr val="tx1"/>
            </a:fontRef>
          </p:style>
        </p:cxnSp>
        <p:cxnSp>
          <p:nvCxnSpPr>
            <p:cNvPr id="90" name="Straight Connector 48"/>
            <p:cNvCxnSpPr>
              <a:endCxn id="84" idx="1"/>
            </p:cNvCxnSpPr>
            <p:nvPr/>
          </p:nvCxnSpPr>
          <p:spPr>
            <a:xfrm>
              <a:off x="6268826" y="4530392"/>
              <a:ext cx="93208" cy="221939"/>
            </a:xfrm>
            <a:prstGeom prst="line">
              <a:avLst/>
            </a:prstGeom>
            <a:ln w="3175">
              <a:solidFill>
                <a:srgbClr val="ECA797"/>
              </a:solidFill>
              <a:prstDash val="dashDot"/>
            </a:ln>
          </p:spPr>
          <p:style>
            <a:lnRef idx="1">
              <a:schemeClr val="accent1"/>
            </a:lnRef>
            <a:fillRef idx="0">
              <a:schemeClr val="accent1"/>
            </a:fillRef>
            <a:effectRef idx="0">
              <a:schemeClr val="accent1"/>
            </a:effectRef>
            <a:fontRef idx="minor">
              <a:schemeClr val="tx1"/>
            </a:fontRef>
          </p:style>
        </p:cxnSp>
      </p:grpSp>
      <p:cxnSp>
        <p:nvCxnSpPr>
          <p:cNvPr id="91" name="Straight Connector 76"/>
          <p:cNvCxnSpPr/>
          <p:nvPr/>
        </p:nvCxnSpPr>
        <p:spPr>
          <a:xfrm>
            <a:off x="7192914" y="1914660"/>
            <a:ext cx="1137333"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8458791" y="1628268"/>
            <a:ext cx="3428409" cy="954107"/>
          </a:xfrm>
          <a:prstGeom prst="rect">
            <a:avLst/>
          </a:prstGeom>
          <a:noFill/>
        </p:spPr>
        <p:txBody>
          <a:bodyPr wrap="square" rtlCol="0">
            <a:spAutoFit/>
          </a:bodyPr>
          <a:lstStyle/>
          <a:p>
            <a:r>
              <a:rPr lang="ru-RU" altLang="zh-CN" sz="1400" u="sng" dirty="0">
                <a:solidFill>
                  <a:srgbClr val="ECA797"/>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Не</a:t>
            </a:r>
            <a:r>
              <a:rPr lang="ru-RU" altLang="zh-CN" sz="1400" dirty="0">
                <a:solidFill>
                  <a:srgbClr val="ECA797"/>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 использовать служебное положение для организации карьеры в бизнесе, политике и других сферах деятельности</a:t>
            </a:r>
          </a:p>
        </p:txBody>
      </p:sp>
      <p:cxnSp>
        <p:nvCxnSpPr>
          <p:cNvPr id="93" name="Straight Connector 78"/>
          <p:cNvCxnSpPr/>
          <p:nvPr/>
        </p:nvCxnSpPr>
        <p:spPr>
          <a:xfrm>
            <a:off x="7192914" y="2755366"/>
            <a:ext cx="1137333" cy="0"/>
          </a:xfrm>
          <a:prstGeom prst="line">
            <a:avLst/>
          </a:prstGeom>
          <a:ln w="3175">
            <a:solidFill>
              <a:srgbClr val="7F8C8D"/>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79"/>
          <p:cNvCxnSpPr/>
          <p:nvPr/>
        </p:nvCxnSpPr>
        <p:spPr>
          <a:xfrm>
            <a:off x="8330246" y="2755366"/>
            <a:ext cx="0" cy="305992"/>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393345" y="3251795"/>
            <a:ext cx="4493855" cy="738664"/>
          </a:xfrm>
          <a:prstGeom prst="rect">
            <a:avLst/>
          </a:prstGeom>
          <a:noFill/>
        </p:spPr>
        <p:txBody>
          <a:bodyPr wrap="square" rtlCol="0">
            <a:spAutoFit/>
          </a:bodyPr>
          <a:lstStyle/>
          <a:p>
            <a:r>
              <a:rPr lang="ru-RU" altLang="zh-CN" sz="1400" u="sng" dirty="0">
                <a:solidFill>
                  <a:srgbClr val="ECA797"/>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Не</a:t>
            </a:r>
            <a:r>
              <a:rPr lang="ru-RU" altLang="zh-CN" sz="1400" dirty="0">
                <a:solidFill>
                  <a:srgbClr val="ECA797"/>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 использовать служебное положение для организации карьеры в бизнесе, политике и других сферах деятельности</a:t>
            </a:r>
          </a:p>
        </p:txBody>
      </p:sp>
      <p:cxnSp>
        <p:nvCxnSpPr>
          <p:cNvPr id="96" name="Straight Connector 81"/>
          <p:cNvCxnSpPr/>
          <p:nvPr/>
        </p:nvCxnSpPr>
        <p:spPr>
          <a:xfrm>
            <a:off x="7225562" y="4734541"/>
            <a:ext cx="2376706" cy="0"/>
          </a:xfrm>
          <a:prstGeom prst="line">
            <a:avLst/>
          </a:prstGeom>
          <a:ln w="3175">
            <a:solidFill>
              <a:srgbClr val="7F8C8D"/>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82"/>
          <p:cNvCxnSpPr/>
          <p:nvPr/>
        </p:nvCxnSpPr>
        <p:spPr>
          <a:xfrm>
            <a:off x="9602268" y="4032631"/>
            <a:ext cx="0" cy="701913"/>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687300" y="3920164"/>
            <a:ext cx="2182105" cy="2031325"/>
          </a:xfrm>
          <a:prstGeom prst="rect">
            <a:avLst/>
          </a:prstGeom>
          <a:noFill/>
        </p:spPr>
        <p:txBody>
          <a:bodyPr wrap="square" rtlCol="0">
            <a:spAutoFit/>
          </a:bodyPr>
          <a:lstStyle/>
          <a:p>
            <a:r>
              <a:rPr lang="ru-RU" altLang="zh-CN" sz="1400" u="sng" dirty="0">
                <a:solidFill>
                  <a:srgbClr val="ECA797"/>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Не</a:t>
            </a:r>
            <a:r>
              <a:rPr lang="ru-RU" altLang="zh-CN" sz="1400" dirty="0">
                <a:solidFill>
                  <a:srgbClr val="ECA797"/>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 принимать подарки от лиц, стремящихся добиться официальных действий, а также от лиц, чьи интересы могут в значительной степени зависеть от лица, получающего подарок </a:t>
            </a:r>
          </a:p>
        </p:txBody>
      </p:sp>
      <p:sp>
        <p:nvSpPr>
          <p:cNvPr id="99" name="TextBox 98"/>
          <p:cNvSpPr txBox="1"/>
          <p:nvPr/>
        </p:nvSpPr>
        <p:spPr>
          <a:xfrm>
            <a:off x="2535969" y="1951762"/>
            <a:ext cx="2823662" cy="738664"/>
          </a:xfrm>
          <a:prstGeom prst="rect">
            <a:avLst/>
          </a:prstGeom>
          <a:noFill/>
        </p:spPr>
        <p:txBody>
          <a:bodyPr wrap="square" rtlCol="0">
            <a:spAutoFit/>
          </a:bodyPr>
          <a:lstStyle/>
          <a:p>
            <a:pPr algn="ctr"/>
            <a:r>
              <a:rPr lang="ru-RU" altLang="zh-CN" sz="1400" b="1" dirty="0" smtClean="0">
                <a:solidFill>
                  <a:srgbClr val="ECA797"/>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НЕДОПУСТИМОСТЬ</a:t>
            </a:r>
            <a:br>
              <a:rPr lang="ru-RU" altLang="zh-CN" sz="1400" b="1" dirty="0" smtClean="0">
                <a:solidFill>
                  <a:srgbClr val="ECA797"/>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br>
            <a:r>
              <a:rPr lang="ru-RU" altLang="zh-CN" sz="1400" b="1" dirty="0" smtClean="0">
                <a:solidFill>
                  <a:srgbClr val="ECA797"/>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КОРЫСТНЫХ ДЕЙСТВИЙ</a:t>
            </a:r>
          </a:p>
          <a:p>
            <a:pPr algn="ctr"/>
            <a:r>
              <a:rPr lang="ru-RU" altLang="zh-CN" sz="1400" dirty="0" smtClean="0">
                <a:solidFill>
                  <a:srgbClr val="ECA797"/>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 </a:t>
            </a:r>
            <a:endParaRPr lang="ru-RU" altLang="zh-CN" sz="1400" dirty="0">
              <a:solidFill>
                <a:srgbClr val="ECA797"/>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00" name="Oval 85"/>
          <p:cNvSpPr/>
          <p:nvPr/>
        </p:nvSpPr>
        <p:spPr>
          <a:xfrm>
            <a:off x="1858916" y="4086309"/>
            <a:ext cx="775938" cy="775938"/>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95000"/>
                  </a:schemeClr>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01</a:t>
            </a:r>
          </a:p>
        </p:txBody>
      </p:sp>
      <p:sp>
        <p:nvSpPr>
          <p:cNvPr id="101" name="Oval 86"/>
          <p:cNvSpPr/>
          <p:nvPr/>
        </p:nvSpPr>
        <p:spPr>
          <a:xfrm>
            <a:off x="3132560" y="4090999"/>
            <a:ext cx="775938" cy="77593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lumMod val="95000"/>
                  </a:schemeClr>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02</a:t>
            </a:r>
          </a:p>
        </p:txBody>
      </p:sp>
      <p:sp>
        <p:nvSpPr>
          <p:cNvPr id="102" name="Oval 87"/>
          <p:cNvSpPr/>
          <p:nvPr/>
        </p:nvSpPr>
        <p:spPr>
          <a:xfrm>
            <a:off x="4409747" y="4086309"/>
            <a:ext cx="775938" cy="775938"/>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lumMod val="95000"/>
                  </a:schemeClr>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03</a:t>
            </a:r>
          </a:p>
        </p:txBody>
      </p:sp>
      <p:sp>
        <p:nvSpPr>
          <p:cNvPr id="103" name="Oval 88"/>
          <p:cNvSpPr/>
          <p:nvPr/>
        </p:nvSpPr>
        <p:spPr>
          <a:xfrm>
            <a:off x="4347066" y="4021123"/>
            <a:ext cx="901042" cy="901042"/>
          </a:xfrm>
          <a:prstGeom prst="ellipse">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04" name="Oval 89"/>
          <p:cNvSpPr/>
          <p:nvPr/>
        </p:nvSpPr>
        <p:spPr>
          <a:xfrm>
            <a:off x="3064902" y="4020622"/>
            <a:ext cx="901042" cy="901042"/>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05" name="Oval 90"/>
          <p:cNvSpPr/>
          <p:nvPr/>
        </p:nvSpPr>
        <p:spPr>
          <a:xfrm>
            <a:off x="1790827" y="4020622"/>
            <a:ext cx="901042" cy="901042"/>
          </a:xfrm>
          <a:prstGeom prst="ellipse">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06" name="Text Box 11"/>
          <p:cNvSpPr txBox="1">
            <a:spLocks noChangeArrowheads="1"/>
          </p:cNvSpPr>
          <p:nvPr/>
        </p:nvSpPr>
        <p:spPr bwMode="auto">
          <a:xfrm>
            <a:off x="1910499" y="183934"/>
            <a:ext cx="8122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ru-RU" altLang="zh-CN" sz="2000"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rPr>
              <a:t>О КОДЕКСЕ ЭТИКИ И ПРАВИЛАХ СЛУЖЕБНОГО ПОВЕДЕНИЯ</a:t>
            </a:r>
            <a:endParaRPr lang="en-US" altLang="zh-CN" sz="2000" dirty="0">
              <a:solidFill>
                <a:srgbClr val="18478F"/>
              </a:solidFill>
              <a:latin typeface="Helvetica" panose="020B0604020202020204" pitchFamily="34" charset="0"/>
              <a:ea typeface="微软雅黑" panose="020B0503020204020204" pitchFamily="34" charset="-122"/>
              <a:cs typeface="Helvetica" panose="020B0604020202020204" pitchFamily="34" charset="0"/>
            </a:endParaRPr>
          </a:p>
        </p:txBody>
      </p:sp>
    </p:spTree>
    <p:extLst>
      <p:ext uri="{BB962C8B-B14F-4D97-AF65-F5344CB8AC3E}">
        <p14:creationId xmlns:p14="http://schemas.microsoft.com/office/powerpoint/2010/main" val="3073704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164"/>
          <p:cNvCxnSpPr>
            <a:stCxn id="42" idx="7"/>
          </p:cNvCxnSpPr>
          <p:nvPr/>
        </p:nvCxnSpPr>
        <p:spPr>
          <a:xfrm flipV="1">
            <a:off x="11183462" y="3810374"/>
            <a:ext cx="550682" cy="9107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4" name="Рисунок 63"/>
          <p:cNvPicPr>
            <a:picLocks noChangeAspect="1"/>
          </p:cNvPicPr>
          <p:nvPr/>
        </p:nvPicPr>
        <p:blipFill>
          <a:blip r:embed="rId3"/>
          <a:stretch>
            <a:fillRect/>
          </a:stretch>
        </p:blipFill>
        <p:spPr>
          <a:xfrm>
            <a:off x="8266323" y="4480800"/>
            <a:ext cx="1853345" cy="1853345"/>
          </a:xfrm>
          <a:prstGeom prst="rect">
            <a:avLst/>
          </a:prstGeom>
        </p:spPr>
      </p:pic>
      <p:pic>
        <p:nvPicPr>
          <p:cNvPr id="65" name="Рисунок 64"/>
          <p:cNvPicPr>
            <a:picLocks noChangeAspect="1"/>
          </p:cNvPicPr>
          <p:nvPr/>
        </p:nvPicPr>
        <p:blipFill>
          <a:blip r:embed="rId3"/>
          <a:stretch>
            <a:fillRect/>
          </a:stretch>
        </p:blipFill>
        <p:spPr>
          <a:xfrm>
            <a:off x="10527331" y="3071561"/>
            <a:ext cx="1853345" cy="1853345"/>
          </a:xfrm>
          <a:prstGeom prst="rect">
            <a:avLst/>
          </a:prstGeom>
        </p:spPr>
      </p:pic>
      <p:pic>
        <p:nvPicPr>
          <p:cNvPr id="63" name="Рисунок 62"/>
          <p:cNvPicPr>
            <a:picLocks noChangeAspect="1"/>
          </p:cNvPicPr>
          <p:nvPr/>
        </p:nvPicPr>
        <p:blipFill>
          <a:blip r:embed="rId3"/>
          <a:stretch>
            <a:fillRect/>
          </a:stretch>
        </p:blipFill>
        <p:spPr>
          <a:xfrm>
            <a:off x="1824232" y="4137474"/>
            <a:ext cx="1853345" cy="1853345"/>
          </a:xfrm>
          <a:prstGeom prst="rect">
            <a:avLst/>
          </a:prstGeom>
        </p:spPr>
      </p:pic>
      <p:pic>
        <p:nvPicPr>
          <p:cNvPr id="61" name="Рисунок 60"/>
          <p:cNvPicPr>
            <a:picLocks noChangeAspect="1"/>
          </p:cNvPicPr>
          <p:nvPr/>
        </p:nvPicPr>
        <p:blipFill>
          <a:blip r:embed="rId3"/>
          <a:stretch>
            <a:fillRect/>
          </a:stretch>
        </p:blipFill>
        <p:spPr>
          <a:xfrm>
            <a:off x="5838394" y="2735040"/>
            <a:ext cx="1853345" cy="1853345"/>
          </a:xfrm>
          <a:prstGeom prst="rect">
            <a:avLst/>
          </a:prstGeom>
        </p:spPr>
      </p:pic>
      <p:pic>
        <p:nvPicPr>
          <p:cNvPr id="60" name="Рисунок 59"/>
          <p:cNvPicPr>
            <a:picLocks noChangeAspect="1"/>
          </p:cNvPicPr>
          <p:nvPr/>
        </p:nvPicPr>
        <p:blipFill>
          <a:blip r:embed="rId3"/>
          <a:stretch>
            <a:fillRect/>
          </a:stretch>
        </p:blipFill>
        <p:spPr>
          <a:xfrm>
            <a:off x="854710" y="1884928"/>
            <a:ext cx="1853345" cy="1853345"/>
          </a:xfrm>
          <a:prstGeom prst="rect">
            <a:avLst/>
          </a:prstGeom>
        </p:spPr>
      </p:pic>
      <p:cxnSp>
        <p:nvCxnSpPr>
          <p:cNvPr id="5" name="Прямая соединительная линия 4">
            <a:extLst>
              <a:ext uri="{FF2B5EF4-FFF2-40B4-BE49-F238E27FC236}">
                <a16:creationId xmlns:a16="http://schemas.microsoft.com/office/drawing/2014/main" id="{B078C6D5-B61B-67BC-C16C-CA9E644A6229}"/>
              </a:ext>
            </a:extLst>
          </p:cNvPr>
          <p:cNvCxnSpPr/>
          <p:nvPr/>
        </p:nvCxnSpPr>
        <p:spPr>
          <a:xfrm>
            <a:off x="1910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4" name="Text Box 11"/>
          <p:cNvSpPr txBox="1">
            <a:spLocks noChangeArrowheads="1"/>
          </p:cNvSpPr>
          <p:nvPr/>
        </p:nvSpPr>
        <p:spPr bwMode="auto">
          <a:xfrm>
            <a:off x="1910499" y="183934"/>
            <a:ext cx="8122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ru-RU" altLang="zh-CN" sz="2000"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rPr>
              <a:t>О КОДЕКСЕ ЭТИКИ И ПРАВИЛАХ СЛУЖЕБНОГО ПОВЕДЕНИЯ</a:t>
            </a:r>
            <a:endParaRPr lang="en-US" altLang="zh-CN" sz="2000" dirty="0">
              <a:solidFill>
                <a:srgbClr val="18478F"/>
              </a:solidFill>
              <a:latin typeface="Helvetica" panose="020B0604020202020204" pitchFamily="34" charset="0"/>
              <a:ea typeface="微软雅黑" panose="020B0503020204020204" pitchFamily="34" charset="-122"/>
              <a:cs typeface="Helvetica" panose="020B0604020202020204" pitchFamily="34" charset="0"/>
            </a:endParaRPr>
          </a:p>
        </p:txBody>
      </p:sp>
      <p:cxnSp>
        <p:nvCxnSpPr>
          <p:cNvPr id="6" name="直接连接符 111"/>
          <p:cNvCxnSpPr/>
          <p:nvPr/>
        </p:nvCxnSpPr>
        <p:spPr>
          <a:xfrm flipH="1" flipV="1">
            <a:off x="1361827" y="1867089"/>
            <a:ext cx="360040" cy="465147"/>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直接连接符 112"/>
          <p:cNvCxnSpPr/>
          <p:nvPr/>
        </p:nvCxnSpPr>
        <p:spPr>
          <a:xfrm flipV="1">
            <a:off x="2049968" y="1723074"/>
            <a:ext cx="361257" cy="54388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113"/>
          <p:cNvCxnSpPr/>
          <p:nvPr/>
        </p:nvCxnSpPr>
        <p:spPr>
          <a:xfrm>
            <a:off x="2411225" y="1723073"/>
            <a:ext cx="36106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114"/>
          <p:cNvGrpSpPr/>
          <p:nvPr/>
        </p:nvGrpSpPr>
        <p:grpSpPr>
          <a:xfrm>
            <a:off x="2729979" y="1939097"/>
            <a:ext cx="288032" cy="288032"/>
            <a:chOff x="304800" y="673100"/>
            <a:chExt cx="4000500" cy="4000500"/>
          </a:xfrm>
          <a:effectLst>
            <a:outerShdw blurRad="317500" dist="190500" dir="8100000" algn="tr" rotWithShape="0">
              <a:prstClr val="black">
                <a:alpha val="50000"/>
              </a:prstClr>
            </a:outerShdw>
          </a:effectLst>
        </p:grpSpPr>
        <p:sp>
          <p:nvSpPr>
            <p:cNvPr id="10"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1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文本框 10"/>
          <p:cNvSpPr txBox="1"/>
          <p:nvPr/>
        </p:nvSpPr>
        <p:spPr>
          <a:xfrm>
            <a:off x="2441947" y="2503893"/>
            <a:ext cx="2263905" cy="523220"/>
          </a:xfrm>
          <a:prstGeom prst="rect">
            <a:avLst/>
          </a:prstGeom>
          <a:noFill/>
        </p:spPr>
        <p:txBody>
          <a:bodyPr wrap="square" rtlCol="0">
            <a:spAutoFit/>
          </a:bodyPr>
          <a:lstStyle/>
          <a:p>
            <a:pPr algn="ctr"/>
            <a:r>
              <a:rPr lang="ru-RU"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rPr>
              <a:t>АНКЕТЫ </a:t>
            </a:r>
          </a:p>
          <a:p>
            <a:pPr algn="ctr"/>
            <a:r>
              <a:rPr lang="ru-RU"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rPr>
              <a:t>И ОПРОСЫ ГРАЖДАН</a:t>
            </a:r>
          </a:p>
        </p:txBody>
      </p:sp>
      <p:cxnSp>
        <p:nvCxnSpPr>
          <p:cNvPr id="15" name="直接连接符 6"/>
          <p:cNvCxnSpPr/>
          <p:nvPr/>
        </p:nvCxnSpPr>
        <p:spPr>
          <a:xfrm>
            <a:off x="2153915" y="2864638"/>
            <a:ext cx="576064" cy="16667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40"/>
          <p:cNvCxnSpPr/>
          <p:nvPr/>
        </p:nvCxnSpPr>
        <p:spPr>
          <a:xfrm flipH="1">
            <a:off x="2038304" y="5175244"/>
            <a:ext cx="436260" cy="460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41"/>
          <p:cNvCxnSpPr/>
          <p:nvPr/>
        </p:nvCxnSpPr>
        <p:spPr>
          <a:xfrm flipH="1" flipV="1">
            <a:off x="1361827" y="5552977"/>
            <a:ext cx="565591" cy="169414"/>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9" name="组合 142"/>
          <p:cNvGrpSpPr/>
          <p:nvPr/>
        </p:nvGrpSpPr>
        <p:grpSpPr>
          <a:xfrm>
            <a:off x="1750272" y="5545244"/>
            <a:ext cx="354293" cy="354293"/>
            <a:chOff x="304800" y="673100"/>
            <a:chExt cx="4000500" cy="4000500"/>
          </a:xfrm>
          <a:effectLst>
            <a:outerShdw blurRad="317500" dist="190500" dir="8100000" algn="tr" rotWithShape="0">
              <a:prstClr val="black">
                <a:alpha val="50000"/>
              </a:prstClr>
            </a:outerShdw>
          </a:effectLst>
        </p:grpSpPr>
        <p:sp>
          <p:nvSpPr>
            <p:cNvPr id="20"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14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 name="文本框 10"/>
          <p:cNvSpPr txBox="1"/>
          <p:nvPr/>
        </p:nvSpPr>
        <p:spPr>
          <a:xfrm>
            <a:off x="2038304" y="5439168"/>
            <a:ext cx="2544554" cy="523220"/>
          </a:xfrm>
          <a:prstGeom prst="rect">
            <a:avLst/>
          </a:prstGeom>
          <a:noFill/>
        </p:spPr>
        <p:txBody>
          <a:bodyPr wrap="square" rtlCol="0">
            <a:spAutoFit/>
          </a:bodyPr>
          <a:lstStyle/>
          <a:p>
            <a:pPr algn="ctr"/>
            <a:r>
              <a:rPr lang="ru-RU"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rPr>
              <a:t>ОЦЕНКА</a:t>
            </a:r>
          </a:p>
          <a:p>
            <a:pPr algn="ctr"/>
            <a:r>
              <a:rPr lang="ru-RU"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rPr>
              <a:t>360  ГРАДУСОВ</a:t>
            </a:r>
          </a:p>
        </p:txBody>
      </p:sp>
      <p:cxnSp>
        <p:nvCxnSpPr>
          <p:cNvPr id="25" name="直接连接符 8"/>
          <p:cNvCxnSpPr>
            <a:endCxn id="27" idx="3"/>
          </p:cNvCxnSpPr>
          <p:nvPr/>
        </p:nvCxnSpPr>
        <p:spPr>
          <a:xfrm flipV="1">
            <a:off x="3414778" y="4443325"/>
            <a:ext cx="1553886" cy="3741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10"/>
          <p:cNvCxnSpPr>
            <a:stCxn id="27" idx="6"/>
          </p:cNvCxnSpPr>
          <p:nvPr/>
        </p:nvCxnSpPr>
        <p:spPr>
          <a:xfrm flipV="1">
            <a:off x="5211813" y="3664646"/>
            <a:ext cx="1299309" cy="6779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152"/>
          <p:cNvCxnSpPr/>
          <p:nvPr/>
        </p:nvCxnSpPr>
        <p:spPr>
          <a:xfrm flipV="1">
            <a:off x="7410499" y="2782851"/>
            <a:ext cx="360040" cy="3083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153"/>
          <p:cNvGrpSpPr/>
          <p:nvPr/>
        </p:nvGrpSpPr>
        <p:grpSpPr>
          <a:xfrm>
            <a:off x="7698531" y="2550278"/>
            <a:ext cx="288032" cy="288032"/>
            <a:chOff x="304800" y="673100"/>
            <a:chExt cx="4000500" cy="4000500"/>
          </a:xfrm>
          <a:effectLst>
            <a:outerShdw blurRad="317500" dist="190500" dir="8100000" algn="tr" rotWithShape="0">
              <a:prstClr val="black">
                <a:alpha val="50000"/>
              </a:prstClr>
            </a:outerShdw>
          </a:effectLst>
        </p:grpSpPr>
        <p:sp>
          <p:nvSpPr>
            <p:cNvPr id="32" name="同心圆 1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15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5" name="文本框 10"/>
          <p:cNvSpPr txBox="1"/>
          <p:nvPr/>
        </p:nvSpPr>
        <p:spPr>
          <a:xfrm>
            <a:off x="5565592" y="4366693"/>
            <a:ext cx="2544554" cy="307777"/>
          </a:xfrm>
          <a:prstGeom prst="rect">
            <a:avLst/>
          </a:prstGeom>
          <a:noFill/>
        </p:spPr>
        <p:txBody>
          <a:bodyPr wrap="square" rtlCol="0">
            <a:spAutoFit/>
          </a:bodyPr>
          <a:lstStyle/>
          <a:p>
            <a:pPr algn="ctr"/>
            <a:r>
              <a:rPr lang="ru-RU"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rPr>
              <a:t>ГОРЯЧИЕ ЛИНИИ </a:t>
            </a:r>
            <a:endParaRPr lang="en-US"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endParaRPr>
          </a:p>
        </p:txBody>
      </p:sp>
      <p:cxnSp>
        <p:nvCxnSpPr>
          <p:cNvPr id="37" name="直接连接符 16"/>
          <p:cNvCxnSpPr/>
          <p:nvPr/>
        </p:nvCxnSpPr>
        <p:spPr>
          <a:xfrm>
            <a:off x="7591268" y="4099710"/>
            <a:ext cx="1331399" cy="10755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160"/>
          <p:cNvCxnSpPr/>
          <p:nvPr/>
        </p:nvCxnSpPr>
        <p:spPr>
          <a:xfrm flipV="1">
            <a:off x="9861936" y="4818486"/>
            <a:ext cx="1224136"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0" name="组合 161"/>
          <p:cNvGrpSpPr/>
          <p:nvPr/>
        </p:nvGrpSpPr>
        <p:grpSpPr>
          <a:xfrm>
            <a:off x="10942056" y="4674470"/>
            <a:ext cx="288032" cy="288032"/>
            <a:chOff x="304800" y="673100"/>
            <a:chExt cx="4000500" cy="4000500"/>
          </a:xfrm>
          <a:effectLst>
            <a:outerShdw blurRad="317500" dist="190500" dir="8100000" algn="tr" rotWithShape="0">
              <a:prstClr val="black">
                <a:alpha val="50000"/>
              </a:prstClr>
            </a:outerShdw>
          </a:effectLst>
        </p:grpSpPr>
        <p:sp>
          <p:nvSpPr>
            <p:cNvPr id="41" name="同心圆 1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16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9" name="文本框 10"/>
          <p:cNvSpPr txBox="1"/>
          <p:nvPr/>
        </p:nvSpPr>
        <p:spPr>
          <a:xfrm>
            <a:off x="7928893" y="5986082"/>
            <a:ext cx="2544554" cy="523220"/>
          </a:xfrm>
          <a:prstGeom prst="rect">
            <a:avLst/>
          </a:prstGeom>
          <a:noFill/>
        </p:spPr>
        <p:txBody>
          <a:bodyPr wrap="square" rtlCol="0">
            <a:spAutoFit/>
          </a:bodyPr>
          <a:lstStyle/>
          <a:p>
            <a:pPr algn="ctr"/>
            <a:r>
              <a:rPr lang="ru-RU"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rPr>
              <a:t>САЙТЫ</a:t>
            </a:r>
          </a:p>
          <a:p>
            <a:pPr algn="ctr"/>
            <a:r>
              <a:rPr lang="ru-RU"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rPr>
              <a:t>ОИВ</a:t>
            </a:r>
          </a:p>
        </p:txBody>
      </p:sp>
      <p:sp>
        <p:nvSpPr>
          <p:cNvPr id="2" name="Прямоугольник 1"/>
          <p:cNvSpPr/>
          <p:nvPr/>
        </p:nvSpPr>
        <p:spPr>
          <a:xfrm>
            <a:off x="203349" y="1197619"/>
            <a:ext cx="7073752" cy="369332"/>
          </a:xfrm>
          <a:prstGeom prst="rect">
            <a:avLst/>
          </a:prstGeom>
        </p:spPr>
        <p:txBody>
          <a:bodyPr wrap="square">
            <a:spAutoFit/>
          </a:bodyPr>
          <a:lstStyle/>
          <a:p>
            <a:pPr algn="ctr"/>
            <a:r>
              <a:rPr lang="ru-RU" b="1" dirty="0" smtClean="0">
                <a:solidFill>
                  <a:srgbClr val="ECA797"/>
                </a:solidFill>
                <a:latin typeface="Helvetica" panose="020B0604020202020204" pitchFamily="34" charset="0"/>
                <a:cs typeface="Helvetica" panose="020B0604020202020204" pitchFamily="34" charset="0"/>
              </a:rPr>
              <a:t>ОБЩЕСТВЕННАЯ ОЦЕНКА СОБЛЮДЕНИЯ КОДЕКСА ЭТИКИ</a:t>
            </a:r>
            <a:endParaRPr lang="ru-RU" b="1" dirty="0">
              <a:solidFill>
                <a:srgbClr val="ECA797"/>
              </a:solidFill>
              <a:latin typeface="Helvetica" panose="020B0604020202020204" pitchFamily="34" charset="0"/>
              <a:cs typeface="Helvetica" panose="020B0604020202020204" pitchFamily="34" charset="0"/>
            </a:endParaRPr>
          </a:p>
        </p:txBody>
      </p:sp>
      <p:sp>
        <p:nvSpPr>
          <p:cNvPr id="55" name="文本框 10"/>
          <p:cNvSpPr txBox="1"/>
          <p:nvPr/>
        </p:nvSpPr>
        <p:spPr>
          <a:xfrm>
            <a:off x="10119668" y="2798777"/>
            <a:ext cx="1800200" cy="523220"/>
          </a:xfrm>
          <a:prstGeom prst="rect">
            <a:avLst/>
          </a:prstGeom>
          <a:noFill/>
        </p:spPr>
        <p:txBody>
          <a:bodyPr wrap="square" rtlCol="0">
            <a:spAutoFit/>
          </a:bodyPr>
          <a:lstStyle/>
          <a:p>
            <a:pPr algn="ctr"/>
            <a:r>
              <a:rPr lang="ru-RU" altLang="zh-CN" sz="1400" b="1" dirty="0" smtClean="0">
                <a:solidFill>
                  <a:srgbClr val="ECA797"/>
                </a:solidFill>
                <a:latin typeface="Helvetica" panose="020B0604020202020204" pitchFamily="34" charset="0"/>
                <a:ea typeface="微软雅黑" panose="020B0503020204020204" pitchFamily="34" charset="-122"/>
                <a:cs typeface="Helvetica" panose="020B0604020202020204" pitchFamily="34" charset="0"/>
              </a:rPr>
              <a:t>ОБЩЕСТВЕННЫЕ </a:t>
            </a:r>
            <a:r>
              <a:rPr lang="ru-RU" altLang="zh-CN" sz="1400" b="1" dirty="0">
                <a:solidFill>
                  <a:srgbClr val="ECA797"/>
                </a:solidFill>
                <a:latin typeface="Helvetica" panose="020B0604020202020204" pitchFamily="34" charset="0"/>
                <a:ea typeface="微软雅黑" panose="020B0503020204020204" pitchFamily="34" charset="-122"/>
                <a:cs typeface="Helvetica" panose="020B0604020202020204" pitchFamily="34" charset="0"/>
              </a:rPr>
              <a:t>СОВЕТЫ</a:t>
            </a:r>
          </a:p>
        </p:txBody>
      </p:sp>
      <p:pic>
        <p:nvPicPr>
          <p:cNvPr id="3" name="Рисунок 2"/>
          <p:cNvPicPr>
            <a:picLocks noChangeAspect="1"/>
          </p:cNvPicPr>
          <p:nvPr/>
        </p:nvPicPr>
        <p:blipFill>
          <a:blip r:embed="rId4"/>
          <a:stretch>
            <a:fillRect/>
          </a:stretch>
        </p:blipFill>
        <p:spPr>
          <a:xfrm>
            <a:off x="6557101" y="3143059"/>
            <a:ext cx="720000" cy="720000"/>
          </a:xfrm>
          <a:prstGeom prst="rect">
            <a:avLst/>
          </a:prstGeom>
        </p:spPr>
      </p:pic>
      <p:pic>
        <p:nvPicPr>
          <p:cNvPr id="56" name="Рисунок 55"/>
          <p:cNvPicPr>
            <a:picLocks noChangeAspect="1"/>
          </p:cNvPicPr>
          <p:nvPr/>
        </p:nvPicPr>
        <p:blipFill>
          <a:blip r:embed="rId5"/>
          <a:stretch>
            <a:fillRect/>
          </a:stretch>
        </p:blipFill>
        <p:spPr>
          <a:xfrm>
            <a:off x="1567418" y="2266962"/>
            <a:ext cx="720000" cy="720000"/>
          </a:xfrm>
          <a:prstGeom prst="rect">
            <a:avLst/>
          </a:prstGeom>
        </p:spPr>
      </p:pic>
      <p:pic>
        <p:nvPicPr>
          <p:cNvPr id="57" name="Рисунок 56"/>
          <p:cNvPicPr>
            <a:picLocks noChangeAspect="1"/>
          </p:cNvPicPr>
          <p:nvPr/>
        </p:nvPicPr>
        <p:blipFill>
          <a:blip r:embed="rId6"/>
          <a:stretch>
            <a:fillRect/>
          </a:stretch>
        </p:blipFill>
        <p:spPr>
          <a:xfrm>
            <a:off x="2630741" y="4519568"/>
            <a:ext cx="720000" cy="720000"/>
          </a:xfrm>
          <a:prstGeom prst="rect">
            <a:avLst/>
          </a:prstGeom>
        </p:spPr>
      </p:pic>
      <p:pic>
        <p:nvPicPr>
          <p:cNvPr id="58" name="Рисунок 57"/>
          <p:cNvPicPr>
            <a:picLocks noChangeAspect="1"/>
          </p:cNvPicPr>
          <p:nvPr/>
        </p:nvPicPr>
        <p:blipFill>
          <a:blip r:embed="rId7"/>
          <a:stretch>
            <a:fillRect/>
          </a:stretch>
        </p:blipFill>
        <p:spPr>
          <a:xfrm>
            <a:off x="9014920" y="4886995"/>
            <a:ext cx="720000" cy="720000"/>
          </a:xfrm>
          <a:prstGeom prst="rect">
            <a:avLst/>
          </a:prstGeom>
        </p:spPr>
      </p:pic>
      <p:pic>
        <p:nvPicPr>
          <p:cNvPr id="59" name="Рисунок 58"/>
          <p:cNvPicPr>
            <a:picLocks noChangeAspect="1"/>
          </p:cNvPicPr>
          <p:nvPr/>
        </p:nvPicPr>
        <p:blipFill>
          <a:blip r:embed="rId8"/>
          <a:stretch>
            <a:fillRect/>
          </a:stretch>
        </p:blipFill>
        <p:spPr>
          <a:xfrm>
            <a:off x="11250211" y="3412778"/>
            <a:ext cx="720000" cy="720000"/>
          </a:xfrm>
          <a:prstGeom prst="rect">
            <a:avLst/>
          </a:prstGeom>
        </p:spPr>
      </p:pic>
      <p:grpSp>
        <p:nvGrpSpPr>
          <p:cNvPr id="66" name="组合 142"/>
          <p:cNvGrpSpPr/>
          <p:nvPr/>
        </p:nvGrpSpPr>
        <p:grpSpPr>
          <a:xfrm>
            <a:off x="4883233" y="4234092"/>
            <a:ext cx="354293" cy="354293"/>
            <a:chOff x="304800" y="673100"/>
            <a:chExt cx="4000500" cy="4000500"/>
          </a:xfrm>
          <a:effectLst>
            <a:outerShdw blurRad="317500" dist="190500" dir="8100000" algn="tr" rotWithShape="0">
              <a:prstClr val="black">
                <a:alpha val="50000"/>
              </a:prstClr>
            </a:outerShdw>
          </a:effectLst>
        </p:grpSpPr>
        <p:sp>
          <p:nvSpPr>
            <p:cNvPr id="67"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14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4283110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id="{B078C6D5-B61B-67BC-C16C-CA9E644A6229}"/>
              </a:ext>
            </a:extLst>
          </p:cNvPr>
          <p:cNvCxnSpPr/>
          <p:nvPr/>
        </p:nvCxnSpPr>
        <p:spPr>
          <a:xfrm>
            <a:off x="1910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4" name="Text Box 11"/>
          <p:cNvSpPr txBox="1">
            <a:spLocks noChangeArrowheads="1"/>
          </p:cNvSpPr>
          <p:nvPr/>
        </p:nvSpPr>
        <p:spPr bwMode="auto">
          <a:xfrm>
            <a:off x="1910499" y="183934"/>
            <a:ext cx="8122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ru-RU" altLang="zh-CN" sz="2000"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rPr>
              <a:t>О КОДЕКСЕ ЭТИКИ И ПРАВИЛАХ СЛУЖЕБНОГО ПОВЕДЕНИЯ</a:t>
            </a:r>
            <a:endParaRPr lang="en-US" altLang="zh-CN" sz="2000" dirty="0">
              <a:solidFill>
                <a:srgbClr val="18478F"/>
              </a:solidFill>
              <a:latin typeface="Helvetica" panose="020B0604020202020204" pitchFamily="34" charset="0"/>
              <a:ea typeface="微软雅黑" panose="020B0503020204020204" pitchFamily="34" charset="-122"/>
              <a:cs typeface="Helvetica" panose="020B0604020202020204" pitchFamily="34" charset="0"/>
            </a:endParaRPr>
          </a:p>
        </p:txBody>
      </p:sp>
      <p:sp>
        <p:nvSpPr>
          <p:cNvPr id="6" name="Freeform 5"/>
          <p:cNvSpPr>
            <a:spLocks/>
          </p:cNvSpPr>
          <p:nvPr/>
        </p:nvSpPr>
        <p:spPr bwMode="auto">
          <a:xfrm>
            <a:off x="5388768" y="1637758"/>
            <a:ext cx="1414463" cy="1225550"/>
          </a:xfrm>
          <a:custGeom>
            <a:avLst/>
            <a:gdLst>
              <a:gd name="T0" fmla="*/ 314 w 375"/>
              <a:gd name="T1" fmla="*/ 326 h 326"/>
              <a:gd name="T2" fmla="*/ 375 w 375"/>
              <a:gd name="T3" fmla="*/ 187 h 326"/>
              <a:gd name="T4" fmla="*/ 188 w 375"/>
              <a:gd name="T5" fmla="*/ 0 h 326"/>
              <a:gd name="T6" fmla="*/ 0 w 375"/>
              <a:gd name="T7" fmla="*/ 187 h 326"/>
              <a:gd name="T8" fmla="*/ 61 w 375"/>
              <a:gd name="T9" fmla="*/ 326 h 326"/>
              <a:gd name="T10" fmla="*/ 188 w 375"/>
              <a:gd name="T11" fmla="*/ 278 h 326"/>
              <a:gd name="T12" fmla="*/ 314 w 375"/>
              <a:gd name="T13" fmla="*/ 326 h 326"/>
            </a:gdLst>
            <a:ahLst/>
            <a:cxnLst>
              <a:cxn ang="0">
                <a:pos x="T0" y="T1"/>
              </a:cxn>
              <a:cxn ang="0">
                <a:pos x="T2" y="T3"/>
              </a:cxn>
              <a:cxn ang="0">
                <a:pos x="T4" y="T5"/>
              </a:cxn>
              <a:cxn ang="0">
                <a:pos x="T6" y="T7"/>
              </a:cxn>
              <a:cxn ang="0">
                <a:pos x="T8" y="T9"/>
              </a:cxn>
              <a:cxn ang="0">
                <a:pos x="T10" y="T11"/>
              </a:cxn>
              <a:cxn ang="0">
                <a:pos x="T12" y="T13"/>
              </a:cxn>
            </a:cxnLst>
            <a:rect l="0" t="0" r="r" b="b"/>
            <a:pathLst>
              <a:path w="375" h="326">
                <a:moveTo>
                  <a:pt x="314" y="326"/>
                </a:moveTo>
                <a:cubicBezTo>
                  <a:pt x="352" y="292"/>
                  <a:pt x="375" y="243"/>
                  <a:pt x="375" y="187"/>
                </a:cubicBezTo>
                <a:cubicBezTo>
                  <a:pt x="375" y="84"/>
                  <a:pt x="291" y="0"/>
                  <a:pt x="188" y="0"/>
                </a:cubicBezTo>
                <a:cubicBezTo>
                  <a:pt x="84" y="0"/>
                  <a:pt x="0" y="84"/>
                  <a:pt x="0" y="187"/>
                </a:cubicBezTo>
                <a:cubicBezTo>
                  <a:pt x="0" y="243"/>
                  <a:pt x="24" y="292"/>
                  <a:pt x="61" y="326"/>
                </a:cubicBezTo>
                <a:cubicBezTo>
                  <a:pt x="95" y="296"/>
                  <a:pt x="139" y="278"/>
                  <a:pt x="188" y="278"/>
                </a:cubicBezTo>
                <a:cubicBezTo>
                  <a:pt x="236" y="278"/>
                  <a:pt x="281" y="296"/>
                  <a:pt x="314" y="326"/>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7" name="Freeform 6"/>
          <p:cNvSpPr>
            <a:spLocks/>
          </p:cNvSpPr>
          <p:nvPr/>
        </p:nvSpPr>
        <p:spPr bwMode="auto">
          <a:xfrm>
            <a:off x="5388768" y="2863312"/>
            <a:ext cx="1414463" cy="1044575"/>
          </a:xfrm>
          <a:custGeom>
            <a:avLst/>
            <a:gdLst>
              <a:gd name="T0" fmla="*/ 375 w 375"/>
              <a:gd name="T1" fmla="*/ 139 h 278"/>
              <a:gd name="T2" fmla="*/ 314 w 375"/>
              <a:gd name="T3" fmla="*/ 0 h 278"/>
              <a:gd name="T4" fmla="*/ 188 w 375"/>
              <a:gd name="T5" fmla="*/ 49 h 278"/>
              <a:gd name="T6" fmla="*/ 61 w 375"/>
              <a:gd name="T7" fmla="*/ 0 h 278"/>
              <a:gd name="T8" fmla="*/ 0 w 375"/>
              <a:gd name="T9" fmla="*/ 139 h 278"/>
              <a:gd name="T10" fmla="*/ 61 w 375"/>
              <a:gd name="T11" fmla="*/ 278 h 278"/>
              <a:gd name="T12" fmla="*/ 188 w 375"/>
              <a:gd name="T13" fmla="*/ 230 h 278"/>
              <a:gd name="T14" fmla="*/ 314 w 375"/>
              <a:gd name="T15" fmla="*/ 278 h 278"/>
              <a:gd name="T16" fmla="*/ 375 w 375"/>
              <a:gd name="T1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278">
                <a:moveTo>
                  <a:pt x="375" y="139"/>
                </a:moveTo>
                <a:cubicBezTo>
                  <a:pt x="375" y="84"/>
                  <a:pt x="352" y="35"/>
                  <a:pt x="314" y="0"/>
                </a:cubicBezTo>
                <a:cubicBezTo>
                  <a:pt x="281" y="31"/>
                  <a:pt x="236" y="49"/>
                  <a:pt x="188" y="49"/>
                </a:cubicBezTo>
                <a:cubicBezTo>
                  <a:pt x="139" y="49"/>
                  <a:pt x="95" y="31"/>
                  <a:pt x="61" y="0"/>
                </a:cubicBezTo>
                <a:cubicBezTo>
                  <a:pt x="24" y="35"/>
                  <a:pt x="0" y="84"/>
                  <a:pt x="0" y="139"/>
                </a:cubicBezTo>
                <a:cubicBezTo>
                  <a:pt x="0" y="195"/>
                  <a:pt x="24" y="244"/>
                  <a:pt x="61" y="278"/>
                </a:cubicBezTo>
                <a:cubicBezTo>
                  <a:pt x="95" y="248"/>
                  <a:pt x="139" y="230"/>
                  <a:pt x="188" y="230"/>
                </a:cubicBezTo>
                <a:cubicBezTo>
                  <a:pt x="236" y="230"/>
                  <a:pt x="281" y="248"/>
                  <a:pt x="314" y="278"/>
                </a:cubicBezTo>
                <a:cubicBezTo>
                  <a:pt x="352" y="244"/>
                  <a:pt x="375" y="195"/>
                  <a:pt x="375" y="139"/>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8" name="Freeform 7"/>
          <p:cNvSpPr>
            <a:spLocks/>
          </p:cNvSpPr>
          <p:nvPr/>
        </p:nvSpPr>
        <p:spPr bwMode="auto">
          <a:xfrm>
            <a:off x="5618954" y="2682337"/>
            <a:ext cx="954088" cy="365125"/>
          </a:xfrm>
          <a:custGeom>
            <a:avLst/>
            <a:gdLst>
              <a:gd name="T0" fmla="*/ 253 w 253"/>
              <a:gd name="T1" fmla="*/ 48 h 97"/>
              <a:gd name="T2" fmla="*/ 127 w 253"/>
              <a:gd name="T3" fmla="*/ 0 h 97"/>
              <a:gd name="T4" fmla="*/ 0 w 253"/>
              <a:gd name="T5" fmla="*/ 48 h 97"/>
              <a:gd name="T6" fmla="*/ 127 w 253"/>
              <a:gd name="T7" fmla="*/ 97 h 97"/>
              <a:gd name="T8" fmla="*/ 253 w 253"/>
              <a:gd name="T9" fmla="*/ 48 h 97"/>
            </a:gdLst>
            <a:ahLst/>
            <a:cxnLst>
              <a:cxn ang="0">
                <a:pos x="T0" y="T1"/>
              </a:cxn>
              <a:cxn ang="0">
                <a:pos x="T2" y="T3"/>
              </a:cxn>
              <a:cxn ang="0">
                <a:pos x="T4" y="T5"/>
              </a:cxn>
              <a:cxn ang="0">
                <a:pos x="T6" y="T7"/>
              </a:cxn>
              <a:cxn ang="0">
                <a:pos x="T8" y="T9"/>
              </a:cxn>
            </a:cxnLst>
            <a:rect l="0" t="0" r="r" b="b"/>
            <a:pathLst>
              <a:path w="253" h="97">
                <a:moveTo>
                  <a:pt x="253" y="48"/>
                </a:moveTo>
                <a:cubicBezTo>
                  <a:pt x="220" y="18"/>
                  <a:pt x="175" y="0"/>
                  <a:pt x="127" y="0"/>
                </a:cubicBezTo>
                <a:cubicBezTo>
                  <a:pt x="78" y="0"/>
                  <a:pt x="34" y="18"/>
                  <a:pt x="0" y="48"/>
                </a:cubicBezTo>
                <a:cubicBezTo>
                  <a:pt x="34" y="79"/>
                  <a:pt x="78" y="97"/>
                  <a:pt x="127" y="97"/>
                </a:cubicBezTo>
                <a:cubicBezTo>
                  <a:pt x="175" y="97"/>
                  <a:pt x="220" y="79"/>
                  <a:pt x="253" y="48"/>
                </a:cubicBezTo>
              </a:path>
            </a:pathLst>
          </a:custGeom>
          <a:solidFill>
            <a:srgbClr val="18478F"/>
          </a:solidFill>
          <a:ln>
            <a:noFill/>
          </a:ln>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 name="Freeform 8"/>
          <p:cNvSpPr>
            <a:spLocks/>
          </p:cNvSpPr>
          <p:nvPr/>
        </p:nvSpPr>
        <p:spPr bwMode="auto">
          <a:xfrm>
            <a:off x="5388768" y="3907883"/>
            <a:ext cx="1414463" cy="1046162"/>
          </a:xfrm>
          <a:custGeom>
            <a:avLst/>
            <a:gdLst>
              <a:gd name="T0" fmla="*/ 61 w 375"/>
              <a:gd name="T1" fmla="*/ 0 h 278"/>
              <a:gd name="T2" fmla="*/ 0 w 375"/>
              <a:gd name="T3" fmla="*/ 139 h 278"/>
              <a:gd name="T4" fmla="*/ 61 w 375"/>
              <a:gd name="T5" fmla="*/ 278 h 278"/>
              <a:gd name="T6" fmla="*/ 188 w 375"/>
              <a:gd name="T7" fmla="*/ 230 h 278"/>
              <a:gd name="T8" fmla="*/ 314 w 375"/>
              <a:gd name="T9" fmla="*/ 278 h 278"/>
              <a:gd name="T10" fmla="*/ 375 w 375"/>
              <a:gd name="T11" fmla="*/ 139 h 278"/>
              <a:gd name="T12" fmla="*/ 314 w 375"/>
              <a:gd name="T13" fmla="*/ 0 h 278"/>
              <a:gd name="T14" fmla="*/ 188 w 375"/>
              <a:gd name="T15" fmla="*/ 49 h 278"/>
              <a:gd name="T16" fmla="*/ 61 w 375"/>
              <a:gd name="T1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278">
                <a:moveTo>
                  <a:pt x="61" y="0"/>
                </a:moveTo>
                <a:cubicBezTo>
                  <a:pt x="24" y="35"/>
                  <a:pt x="0" y="84"/>
                  <a:pt x="0" y="139"/>
                </a:cubicBezTo>
                <a:cubicBezTo>
                  <a:pt x="0" y="195"/>
                  <a:pt x="24" y="244"/>
                  <a:pt x="61" y="278"/>
                </a:cubicBezTo>
                <a:cubicBezTo>
                  <a:pt x="95" y="248"/>
                  <a:pt x="139" y="230"/>
                  <a:pt x="188" y="230"/>
                </a:cubicBezTo>
                <a:cubicBezTo>
                  <a:pt x="236" y="230"/>
                  <a:pt x="281" y="248"/>
                  <a:pt x="314" y="278"/>
                </a:cubicBezTo>
                <a:cubicBezTo>
                  <a:pt x="352" y="244"/>
                  <a:pt x="375" y="195"/>
                  <a:pt x="375" y="139"/>
                </a:cubicBezTo>
                <a:cubicBezTo>
                  <a:pt x="375" y="84"/>
                  <a:pt x="352" y="35"/>
                  <a:pt x="314" y="0"/>
                </a:cubicBezTo>
                <a:cubicBezTo>
                  <a:pt x="281" y="31"/>
                  <a:pt x="236" y="49"/>
                  <a:pt x="188" y="49"/>
                </a:cubicBezTo>
                <a:cubicBezTo>
                  <a:pt x="139" y="49"/>
                  <a:pt x="95" y="31"/>
                  <a:pt x="61" y="0"/>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0" name="Freeform 9"/>
          <p:cNvSpPr>
            <a:spLocks/>
          </p:cNvSpPr>
          <p:nvPr/>
        </p:nvSpPr>
        <p:spPr bwMode="auto">
          <a:xfrm>
            <a:off x="5618954" y="3728499"/>
            <a:ext cx="954088" cy="363537"/>
          </a:xfrm>
          <a:custGeom>
            <a:avLst/>
            <a:gdLst>
              <a:gd name="T0" fmla="*/ 0 w 253"/>
              <a:gd name="T1" fmla="*/ 48 h 97"/>
              <a:gd name="T2" fmla="*/ 127 w 253"/>
              <a:gd name="T3" fmla="*/ 97 h 97"/>
              <a:gd name="T4" fmla="*/ 253 w 253"/>
              <a:gd name="T5" fmla="*/ 48 h 97"/>
              <a:gd name="T6" fmla="*/ 127 w 253"/>
              <a:gd name="T7" fmla="*/ 0 h 97"/>
              <a:gd name="T8" fmla="*/ 0 w 253"/>
              <a:gd name="T9" fmla="*/ 48 h 97"/>
            </a:gdLst>
            <a:ahLst/>
            <a:cxnLst>
              <a:cxn ang="0">
                <a:pos x="T0" y="T1"/>
              </a:cxn>
              <a:cxn ang="0">
                <a:pos x="T2" y="T3"/>
              </a:cxn>
              <a:cxn ang="0">
                <a:pos x="T4" y="T5"/>
              </a:cxn>
              <a:cxn ang="0">
                <a:pos x="T6" y="T7"/>
              </a:cxn>
              <a:cxn ang="0">
                <a:pos x="T8" y="T9"/>
              </a:cxn>
            </a:cxnLst>
            <a:rect l="0" t="0" r="r" b="b"/>
            <a:pathLst>
              <a:path w="253" h="97">
                <a:moveTo>
                  <a:pt x="0" y="48"/>
                </a:moveTo>
                <a:cubicBezTo>
                  <a:pt x="34" y="79"/>
                  <a:pt x="78" y="97"/>
                  <a:pt x="127" y="97"/>
                </a:cubicBezTo>
                <a:cubicBezTo>
                  <a:pt x="175" y="97"/>
                  <a:pt x="220" y="79"/>
                  <a:pt x="253" y="48"/>
                </a:cubicBezTo>
                <a:cubicBezTo>
                  <a:pt x="220" y="18"/>
                  <a:pt x="175" y="0"/>
                  <a:pt x="127" y="0"/>
                </a:cubicBezTo>
                <a:cubicBezTo>
                  <a:pt x="78" y="0"/>
                  <a:pt x="34" y="18"/>
                  <a:pt x="0" y="48"/>
                </a:cubicBezTo>
              </a:path>
            </a:pathLst>
          </a:custGeom>
          <a:solidFill>
            <a:srgbClr val="18478F"/>
          </a:solidFill>
          <a:ln>
            <a:noFill/>
          </a:ln>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 name="Freeform 10"/>
          <p:cNvSpPr>
            <a:spLocks/>
          </p:cNvSpPr>
          <p:nvPr/>
        </p:nvSpPr>
        <p:spPr bwMode="auto">
          <a:xfrm>
            <a:off x="5388768" y="4954049"/>
            <a:ext cx="1414463" cy="1228725"/>
          </a:xfrm>
          <a:custGeom>
            <a:avLst/>
            <a:gdLst>
              <a:gd name="T0" fmla="*/ 61 w 375"/>
              <a:gd name="T1" fmla="*/ 0 h 327"/>
              <a:gd name="T2" fmla="*/ 0 w 375"/>
              <a:gd name="T3" fmla="*/ 139 h 327"/>
              <a:gd name="T4" fmla="*/ 188 w 375"/>
              <a:gd name="T5" fmla="*/ 327 h 327"/>
              <a:gd name="T6" fmla="*/ 375 w 375"/>
              <a:gd name="T7" fmla="*/ 139 h 327"/>
              <a:gd name="T8" fmla="*/ 314 w 375"/>
              <a:gd name="T9" fmla="*/ 0 h 327"/>
              <a:gd name="T10" fmla="*/ 188 w 375"/>
              <a:gd name="T11" fmla="*/ 49 h 327"/>
              <a:gd name="T12" fmla="*/ 61 w 375"/>
              <a:gd name="T13" fmla="*/ 0 h 327"/>
            </a:gdLst>
            <a:ahLst/>
            <a:cxnLst>
              <a:cxn ang="0">
                <a:pos x="T0" y="T1"/>
              </a:cxn>
              <a:cxn ang="0">
                <a:pos x="T2" y="T3"/>
              </a:cxn>
              <a:cxn ang="0">
                <a:pos x="T4" y="T5"/>
              </a:cxn>
              <a:cxn ang="0">
                <a:pos x="T6" y="T7"/>
              </a:cxn>
              <a:cxn ang="0">
                <a:pos x="T8" y="T9"/>
              </a:cxn>
              <a:cxn ang="0">
                <a:pos x="T10" y="T11"/>
              </a:cxn>
              <a:cxn ang="0">
                <a:pos x="T12" y="T13"/>
              </a:cxn>
            </a:cxnLst>
            <a:rect l="0" t="0" r="r" b="b"/>
            <a:pathLst>
              <a:path w="375" h="327">
                <a:moveTo>
                  <a:pt x="61" y="0"/>
                </a:moveTo>
                <a:cubicBezTo>
                  <a:pt x="24" y="35"/>
                  <a:pt x="0" y="84"/>
                  <a:pt x="0" y="139"/>
                </a:cubicBezTo>
                <a:cubicBezTo>
                  <a:pt x="0" y="243"/>
                  <a:pt x="84" y="327"/>
                  <a:pt x="188" y="327"/>
                </a:cubicBezTo>
                <a:cubicBezTo>
                  <a:pt x="291" y="327"/>
                  <a:pt x="375" y="243"/>
                  <a:pt x="375" y="139"/>
                </a:cubicBezTo>
                <a:cubicBezTo>
                  <a:pt x="375" y="84"/>
                  <a:pt x="352" y="35"/>
                  <a:pt x="314" y="0"/>
                </a:cubicBezTo>
                <a:cubicBezTo>
                  <a:pt x="281" y="31"/>
                  <a:pt x="236" y="49"/>
                  <a:pt x="188" y="49"/>
                </a:cubicBezTo>
                <a:cubicBezTo>
                  <a:pt x="139" y="49"/>
                  <a:pt x="95" y="31"/>
                  <a:pt x="61" y="0"/>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2" name="Freeform 11"/>
          <p:cNvSpPr>
            <a:spLocks/>
          </p:cNvSpPr>
          <p:nvPr/>
        </p:nvSpPr>
        <p:spPr bwMode="auto">
          <a:xfrm>
            <a:off x="5618954" y="4773074"/>
            <a:ext cx="954088" cy="365125"/>
          </a:xfrm>
          <a:custGeom>
            <a:avLst/>
            <a:gdLst>
              <a:gd name="T0" fmla="*/ 0 w 253"/>
              <a:gd name="T1" fmla="*/ 48 h 97"/>
              <a:gd name="T2" fmla="*/ 127 w 253"/>
              <a:gd name="T3" fmla="*/ 97 h 97"/>
              <a:gd name="T4" fmla="*/ 253 w 253"/>
              <a:gd name="T5" fmla="*/ 48 h 97"/>
              <a:gd name="T6" fmla="*/ 127 w 253"/>
              <a:gd name="T7" fmla="*/ 0 h 97"/>
              <a:gd name="T8" fmla="*/ 0 w 253"/>
              <a:gd name="T9" fmla="*/ 48 h 97"/>
            </a:gdLst>
            <a:ahLst/>
            <a:cxnLst>
              <a:cxn ang="0">
                <a:pos x="T0" y="T1"/>
              </a:cxn>
              <a:cxn ang="0">
                <a:pos x="T2" y="T3"/>
              </a:cxn>
              <a:cxn ang="0">
                <a:pos x="T4" y="T5"/>
              </a:cxn>
              <a:cxn ang="0">
                <a:pos x="T6" y="T7"/>
              </a:cxn>
              <a:cxn ang="0">
                <a:pos x="T8" y="T9"/>
              </a:cxn>
            </a:cxnLst>
            <a:rect l="0" t="0" r="r" b="b"/>
            <a:pathLst>
              <a:path w="253" h="97">
                <a:moveTo>
                  <a:pt x="0" y="48"/>
                </a:moveTo>
                <a:cubicBezTo>
                  <a:pt x="34" y="79"/>
                  <a:pt x="78" y="97"/>
                  <a:pt x="127" y="97"/>
                </a:cubicBezTo>
                <a:cubicBezTo>
                  <a:pt x="175" y="97"/>
                  <a:pt x="220" y="79"/>
                  <a:pt x="253" y="48"/>
                </a:cubicBezTo>
                <a:cubicBezTo>
                  <a:pt x="220" y="18"/>
                  <a:pt x="175" y="0"/>
                  <a:pt x="127" y="0"/>
                </a:cubicBezTo>
                <a:cubicBezTo>
                  <a:pt x="78" y="0"/>
                  <a:pt x="34" y="18"/>
                  <a:pt x="0" y="48"/>
                </a:cubicBezTo>
              </a:path>
            </a:pathLst>
          </a:custGeom>
          <a:solidFill>
            <a:srgbClr val="18478F"/>
          </a:solidFill>
          <a:ln>
            <a:noFill/>
          </a:ln>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13" name="组合 20"/>
          <p:cNvGrpSpPr/>
          <p:nvPr/>
        </p:nvGrpSpPr>
        <p:grpSpPr>
          <a:xfrm>
            <a:off x="5873218" y="2002724"/>
            <a:ext cx="445559" cy="428489"/>
            <a:chOff x="9791183" y="5224434"/>
            <a:chExt cx="645684" cy="620945"/>
          </a:xfrm>
          <a:solidFill>
            <a:srgbClr val="18478F"/>
          </a:solidFill>
        </p:grpSpPr>
        <p:sp>
          <p:nvSpPr>
            <p:cNvPr id="14"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5" name="Freeform 134"/>
            <p:cNvSpPr>
              <a:spLocks/>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16" name="组合 27"/>
          <p:cNvGrpSpPr/>
          <p:nvPr/>
        </p:nvGrpSpPr>
        <p:grpSpPr>
          <a:xfrm>
            <a:off x="5804446" y="4235472"/>
            <a:ext cx="561428" cy="426575"/>
            <a:chOff x="4268086" y="4221191"/>
            <a:chExt cx="509646" cy="387231"/>
          </a:xfrm>
          <a:solidFill>
            <a:srgbClr val="18478F"/>
          </a:solidFill>
        </p:grpSpPr>
        <p:sp>
          <p:nvSpPr>
            <p:cNvPr id="17"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8"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19" name="组合 30"/>
          <p:cNvGrpSpPr/>
          <p:nvPr/>
        </p:nvGrpSpPr>
        <p:grpSpPr>
          <a:xfrm>
            <a:off x="5936489" y="5472228"/>
            <a:ext cx="364772" cy="361011"/>
            <a:chOff x="6967126" y="4092464"/>
            <a:chExt cx="453105" cy="448433"/>
          </a:xfrm>
          <a:solidFill>
            <a:srgbClr val="18478F"/>
          </a:solidFill>
        </p:grpSpPr>
        <p:sp>
          <p:nvSpPr>
            <p:cNvPr id="20" name="Freeform 136"/>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1"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22" name="组合 33"/>
          <p:cNvGrpSpPr/>
          <p:nvPr/>
        </p:nvGrpSpPr>
        <p:grpSpPr>
          <a:xfrm>
            <a:off x="5898357" y="3257107"/>
            <a:ext cx="375609" cy="359225"/>
            <a:chOff x="1004888" y="993775"/>
            <a:chExt cx="2438400" cy="2332038"/>
          </a:xfrm>
          <a:solidFill>
            <a:srgbClr val="18478F"/>
          </a:solidFill>
        </p:grpSpPr>
        <p:sp>
          <p:nvSpPr>
            <p:cNvPr id="23" name="Freeform 25"/>
            <p:cNvSpPr>
              <a:spLocks/>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4" name="任意多边形 35"/>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grpSp>
      <p:sp>
        <p:nvSpPr>
          <p:cNvPr id="2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500152" y="2833913"/>
            <a:ext cx="3648063" cy="1169551"/>
          </a:xfrm>
          <a:prstGeom prst="rect">
            <a:avLst/>
          </a:prstGeom>
        </p:spPr>
        <p:txBody>
          <a:bodyPr wrap="square">
            <a:spAutoFit/>
          </a:bodyPr>
          <a:lstStyle/>
          <a:p>
            <a:pPr fontAlgn="base">
              <a:spcBef>
                <a:spcPct val="0"/>
              </a:spcBef>
              <a:spcAft>
                <a:spcPct val="0"/>
              </a:spcAft>
            </a:pPr>
            <a:r>
              <a:rPr lang="ru-RU" altLang="zh-CN" sz="1400" dirty="0">
                <a:latin typeface="Helvetica" panose="020B0604020202020204" pitchFamily="34" charset="0"/>
                <a:ea typeface="微软雅黑" panose="020B0503020204020204" pitchFamily="34" charset="-122"/>
                <a:cs typeface="Helvetica" panose="020B0604020202020204" pitchFamily="34" charset="0"/>
                <a:sym typeface="+mn-lt"/>
              </a:rPr>
              <a:t>Р</a:t>
            </a:r>
            <a:r>
              <a:rPr lang="ru-RU" altLang="zh-CN" sz="1400" dirty="0" smtClean="0">
                <a:latin typeface="Helvetica" panose="020B0604020202020204" pitchFamily="34" charset="0"/>
                <a:ea typeface="微软雅黑" panose="020B0503020204020204" pitchFamily="34" charset="-122"/>
                <a:cs typeface="Helvetica" panose="020B0604020202020204" pitchFamily="34" charset="0"/>
                <a:sym typeface="+mn-lt"/>
              </a:rPr>
              <a:t>ассмотрение на заседании комиссии по соблюдению требований к служебному поведению и урегулированию конфликта интересов (или комиссии по координации работы по противодействию коррупции)</a:t>
            </a:r>
            <a:endParaRPr lang="ru-RU" altLang="zh-CN" sz="1400" dirty="0">
              <a:latin typeface="Helvetica" panose="020B0604020202020204" pitchFamily="34" charset="0"/>
              <a:ea typeface="微软雅黑" panose="020B0503020204020204" pitchFamily="34" charset="-122"/>
              <a:cs typeface="Helvetica" panose="020B0604020202020204" pitchFamily="34" charset="0"/>
              <a:sym typeface="+mn-lt"/>
            </a:endParaRPr>
          </a:p>
        </p:txBody>
      </p:sp>
      <p:sp>
        <p:nvSpPr>
          <p:cNvPr id="2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500154" y="4949260"/>
            <a:ext cx="3648061" cy="738664"/>
          </a:xfrm>
          <a:prstGeom prst="rect">
            <a:avLst/>
          </a:prstGeom>
        </p:spPr>
        <p:txBody>
          <a:bodyPr wrap="square">
            <a:spAutoFit/>
          </a:bodyPr>
          <a:lstStyle/>
          <a:p>
            <a:pPr fontAlgn="base">
              <a:spcBef>
                <a:spcPct val="0"/>
              </a:spcBef>
              <a:spcAft>
                <a:spcPct val="0"/>
              </a:spcAft>
            </a:pPr>
            <a:r>
              <a:rPr lang="ru-RU" altLang="zh-CN" sz="1400" dirty="0">
                <a:latin typeface="Helvetica" panose="020B0604020202020204" pitchFamily="34" charset="0"/>
                <a:ea typeface="微软雅黑" panose="020B0503020204020204" pitchFamily="34" charset="-122"/>
                <a:cs typeface="Helvetica" panose="020B0604020202020204" pitchFamily="34" charset="0"/>
                <a:sym typeface="+mn-lt"/>
              </a:rPr>
              <a:t>У</a:t>
            </a:r>
            <a:r>
              <a:rPr lang="ru-RU" altLang="zh-CN" sz="1400" dirty="0" smtClean="0">
                <a:latin typeface="Helvetica" panose="020B0604020202020204" pitchFamily="34" charset="0"/>
                <a:ea typeface="微软雅黑" panose="020B0503020204020204" pitchFamily="34" charset="-122"/>
                <a:cs typeface="Helvetica" panose="020B0604020202020204" pitchFamily="34" charset="0"/>
                <a:sym typeface="+mn-lt"/>
              </a:rPr>
              <a:t>читывается  при проведении аттестации, выдвижении  на вышестоящие должности</a:t>
            </a:r>
            <a:endParaRPr lang="ru-RU" altLang="zh-CN" sz="1400" dirty="0">
              <a:latin typeface="Helvetica" panose="020B0604020202020204" pitchFamily="34" charset="0"/>
              <a:ea typeface="微软雅黑" panose="020B0503020204020204" pitchFamily="34" charset="-122"/>
              <a:cs typeface="Helvetica" panose="020B0604020202020204" pitchFamily="34" charset="0"/>
              <a:sym typeface="+mn-lt"/>
            </a:endParaRPr>
          </a:p>
        </p:txBody>
      </p:sp>
      <p:sp>
        <p:nvSpPr>
          <p:cNvPr id="2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077116" y="3880075"/>
            <a:ext cx="3434140" cy="523220"/>
          </a:xfrm>
          <a:prstGeom prst="rect">
            <a:avLst/>
          </a:prstGeom>
        </p:spPr>
        <p:txBody>
          <a:bodyPr wrap="square">
            <a:spAutoFit/>
          </a:bodyPr>
          <a:lstStyle/>
          <a:p>
            <a:pPr fontAlgn="base">
              <a:spcBef>
                <a:spcPct val="0"/>
              </a:spcBef>
              <a:spcAft>
                <a:spcPct val="0"/>
              </a:spcAft>
            </a:pPr>
            <a:r>
              <a:rPr lang="ru-RU" altLang="zh-CN" sz="1400" dirty="0">
                <a:latin typeface="Helvetica" panose="020B0604020202020204" pitchFamily="34" charset="0"/>
                <a:ea typeface="微软雅黑" panose="020B0503020204020204" pitchFamily="34" charset="-122"/>
                <a:cs typeface="Helvetica" panose="020B0604020202020204" pitchFamily="34" charset="0"/>
                <a:sym typeface="+mn-lt"/>
              </a:rPr>
              <a:t>У</a:t>
            </a:r>
            <a:r>
              <a:rPr lang="ru-RU" altLang="zh-CN" sz="1400" dirty="0" smtClean="0">
                <a:latin typeface="Helvetica" panose="020B0604020202020204" pitchFamily="34" charset="0"/>
                <a:ea typeface="微软雅黑" panose="020B0503020204020204" pitchFamily="34" charset="-122"/>
                <a:cs typeface="Helvetica" panose="020B0604020202020204" pitchFamily="34" charset="0"/>
                <a:sym typeface="+mn-lt"/>
              </a:rPr>
              <a:t>читывается при формировании кадрового резерва</a:t>
            </a:r>
            <a:endParaRPr lang="ru-RU" altLang="zh-CN" sz="1400" dirty="0">
              <a:latin typeface="Helvetica" panose="020B0604020202020204" pitchFamily="34" charset="0"/>
              <a:ea typeface="微软雅黑" panose="020B0503020204020204" pitchFamily="34" charset="-122"/>
              <a:cs typeface="Helvetica" panose="020B0604020202020204" pitchFamily="34" charset="0"/>
              <a:sym typeface="+mn-lt"/>
            </a:endParaRPr>
          </a:p>
        </p:txBody>
      </p:sp>
      <p:sp>
        <p:nvSpPr>
          <p:cNvPr id="28" name="椭圆 1"/>
          <p:cNvSpPr/>
          <p:nvPr/>
        </p:nvSpPr>
        <p:spPr>
          <a:xfrm>
            <a:off x="4960858" y="2187923"/>
            <a:ext cx="158895" cy="158895"/>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9" name="椭圆 40"/>
          <p:cNvSpPr/>
          <p:nvPr/>
        </p:nvSpPr>
        <p:spPr>
          <a:xfrm>
            <a:off x="7072243" y="3226704"/>
            <a:ext cx="158895" cy="158895"/>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0" name="椭圆 41"/>
          <p:cNvSpPr/>
          <p:nvPr/>
        </p:nvSpPr>
        <p:spPr>
          <a:xfrm>
            <a:off x="4960858" y="4331277"/>
            <a:ext cx="158895" cy="158895"/>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1" name="椭圆 42"/>
          <p:cNvSpPr/>
          <p:nvPr/>
        </p:nvSpPr>
        <p:spPr>
          <a:xfrm>
            <a:off x="7072243" y="5370058"/>
            <a:ext cx="158895" cy="158895"/>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912016" y="2459249"/>
            <a:ext cx="3434140" cy="923330"/>
          </a:xfrm>
          <a:prstGeom prst="rect">
            <a:avLst/>
          </a:prstGeom>
        </p:spPr>
        <p:txBody>
          <a:bodyPr wrap="square">
            <a:spAutoFit/>
          </a:bodyPr>
          <a:lstStyle/>
          <a:p>
            <a:pPr algn="ctr" fontAlgn="base">
              <a:spcBef>
                <a:spcPct val="0"/>
              </a:spcBef>
              <a:spcAft>
                <a:spcPct val="0"/>
              </a:spcAft>
            </a:pPr>
            <a:r>
              <a:rPr lang="ru-RU" altLang="zh-CN" b="1" dirty="0">
                <a:solidFill>
                  <a:srgbClr val="ECA797"/>
                </a:solidFill>
                <a:latin typeface="Helvetica" panose="020B0604020202020204" pitchFamily="34" charset="0"/>
                <a:ea typeface="微软雅黑" panose="020B0503020204020204" pitchFamily="34" charset="-122"/>
                <a:cs typeface="Helvetica" panose="020B0604020202020204" pitchFamily="34" charset="0"/>
                <a:sym typeface="+mn-lt"/>
              </a:rPr>
              <a:t>ОТВЕТСТВЕННОСТЬ </a:t>
            </a:r>
            <a:r>
              <a:rPr lang="ru-RU" altLang="zh-CN" b="1" dirty="0" smtClean="0">
                <a:solidFill>
                  <a:srgbClr val="ECA797"/>
                </a:solidFill>
                <a:latin typeface="Helvetica" panose="020B0604020202020204" pitchFamily="34" charset="0"/>
                <a:ea typeface="微软雅黑" panose="020B0503020204020204" pitchFamily="34" charset="-122"/>
                <a:cs typeface="Helvetica" panose="020B0604020202020204" pitchFamily="34" charset="0"/>
                <a:sym typeface="+mn-lt"/>
              </a:rPr>
              <a:t/>
            </a:r>
            <a:br>
              <a:rPr lang="ru-RU" altLang="zh-CN" b="1" dirty="0" smtClean="0">
                <a:solidFill>
                  <a:srgbClr val="ECA797"/>
                </a:solidFill>
                <a:latin typeface="Helvetica" panose="020B0604020202020204" pitchFamily="34" charset="0"/>
                <a:ea typeface="微软雅黑" panose="020B0503020204020204" pitchFamily="34" charset="-122"/>
                <a:cs typeface="Helvetica" panose="020B0604020202020204" pitchFamily="34" charset="0"/>
                <a:sym typeface="+mn-lt"/>
              </a:rPr>
            </a:br>
            <a:r>
              <a:rPr lang="ru-RU" altLang="zh-CN" b="1" dirty="0" smtClean="0">
                <a:solidFill>
                  <a:srgbClr val="ECA797"/>
                </a:solidFill>
                <a:latin typeface="Helvetica" panose="020B0604020202020204" pitchFamily="34" charset="0"/>
                <a:ea typeface="微软雅黑" panose="020B0503020204020204" pitchFamily="34" charset="-122"/>
                <a:cs typeface="Helvetica" panose="020B0604020202020204" pitchFamily="34" charset="0"/>
                <a:sym typeface="+mn-lt"/>
              </a:rPr>
              <a:t>ЗА </a:t>
            </a:r>
            <a:r>
              <a:rPr lang="ru-RU" altLang="zh-CN" b="1" dirty="0">
                <a:solidFill>
                  <a:srgbClr val="ECA797"/>
                </a:solidFill>
                <a:latin typeface="Helvetica" panose="020B0604020202020204" pitchFamily="34" charset="0"/>
                <a:ea typeface="微软雅黑" panose="020B0503020204020204" pitchFamily="34" charset="-122"/>
                <a:cs typeface="Helvetica" panose="020B0604020202020204" pitchFamily="34" charset="0"/>
                <a:sym typeface="+mn-lt"/>
              </a:rPr>
              <a:t>НАРУШЕНИЕ КОДЕКСА ЭТИКИ</a:t>
            </a:r>
          </a:p>
        </p:txBody>
      </p:sp>
    </p:spTree>
    <p:extLst>
      <p:ext uri="{BB962C8B-B14F-4D97-AF65-F5344CB8AC3E}">
        <p14:creationId xmlns:p14="http://schemas.microsoft.com/office/powerpoint/2010/main" val="2837577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id="{B078C6D5-B61B-67BC-C16C-CA9E644A6229}"/>
              </a:ext>
            </a:extLst>
          </p:cNvPr>
          <p:cNvCxnSpPr/>
          <p:nvPr/>
        </p:nvCxnSpPr>
        <p:spPr>
          <a:xfrm>
            <a:off x="1910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49" name="Text Box 11"/>
          <p:cNvSpPr txBox="1">
            <a:spLocks noChangeArrowheads="1"/>
          </p:cNvSpPr>
          <p:nvPr/>
        </p:nvSpPr>
        <p:spPr bwMode="auto">
          <a:xfrm>
            <a:off x="1910499" y="183934"/>
            <a:ext cx="8122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ru-RU" altLang="zh-CN" sz="2000"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rPr>
              <a:t>О КОДЕКСЕ ЭТИКИ И ПРАВИЛАХ СЛУЖЕБНОГО ПОВЕДЕНИЯ</a:t>
            </a:r>
            <a:endParaRPr lang="en-US" altLang="zh-CN" sz="2000" dirty="0">
              <a:solidFill>
                <a:srgbClr val="18478F"/>
              </a:solidFill>
              <a:latin typeface="Helvetica" panose="020B0604020202020204" pitchFamily="34" charset="0"/>
              <a:ea typeface="微软雅黑" panose="020B0503020204020204" pitchFamily="34" charset="-122"/>
              <a:cs typeface="Helvetica" panose="020B0604020202020204" pitchFamily="34" charset="0"/>
            </a:endParaRPr>
          </a:p>
        </p:txBody>
      </p:sp>
      <p:sp>
        <p:nvSpPr>
          <p:cNvPr id="2" name="Прямоугольник 1"/>
          <p:cNvSpPr/>
          <p:nvPr/>
        </p:nvSpPr>
        <p:spPr>
          <a:xfrm>
            <a:off x="1663700" y="2017884"/>
            <a:ext cx="8809747" cy="3416320"/>
          </a:xfrm>
          <a:prstGeom prst="rect">
            <a:avLst/>
          </a:prstGeom>
        </p:spPr>
        <p:txBody>
          <a:bodyPr wrap="square">
            <a:spAutoFit/>
          </a:bodyPr>
          <a:lstStyle/>
          <a:p>
            <a:pPr algn="just"/>
            <a:r>
              <a:rPr lang="ru-RU" dirty="0" smtClean="0"/>
              <a:t>«Я</a:t>
            </a:r>
            <a:r>
              <a:rPr lang="ru-RU" dirty="0"/>
              <a:t>, (Ф.И.О.), вступая в </a:t>
            </a:r>
            <a:r>
              <a:rPr lang="ru-RU" sz="1400" dirty="0">
                <a:latin typeface="Helvetica" panose="020B0604020202020204" pitchFamily="34" charset="0"/>
                <a:cs typeface="Helvetica" panose="020B0604020202020204" pitchFamily="34" charset="0"/>
              </a:rPr>
              <a:t>должность</a:t>
            </a:r>
            <a:r>
              <a:rPr lang="ru-RU" dirty="0"/>
              <a:t> государственной гражданской службы, клянусь при осуществлении профессиональной служебной деятельности неукоснительно соблюдать Конституцию Российской Федерации и Устав Новгородской области, честно и добросовестно следовать общим принципам служебного поведения, соблюдать Кодекс этики государственного органа, добросовестно исполнять должностные обязанности, постоянно совершенствовать свое профессиональное мастерство, дорожить своей профессиональной честью, быть образцом неподкупности, моральной чистоты, скромности, соблюдать ограничения и запреты, установленные законодательством </a:t>
            </a:r>
          </a:p>
          <a:p>
            <a:pPr algn="just"/>
            <a:r>
              <a:rPr lang="ru-RU" dirty="0"/>
              <a:t>Российской Федерации, не совершать</a:t>
            </a:r>
          </a:p>
          <a:p>
            <a:pPr algn="just"/>
            <a:r>
              <a:rPr lang="ru-RU" dirty="0"/>
              <a:t>действий и поступков, несовместимых </a:t>
            </a:r>
          </a:p>
          <a:p>
            <a:pPr algn="just"/>
            <a:r>
              <a:rPr lang="ru-RU" dirty="0"/>
              <a:t>со статусом гражданского </a:t>
            </a:r>
            <a:r>
              <a:rPr lang="ru-RU" dirty="0" smtClean="0"/>
              <a:t>служащего».</a:t>
            </a:r>
            <a:endParaRPr lang="ru-RU" dirty="0"/>
          </a:p>
        </p:txBody>
      </p:sp>
      <p:pic>
        <p:nvPicPr>
          <p:cNvPr id="3" name="Рисунок 2"/>
          <p:cNvPicPr>
            <a:picLocks noChangeAspect="1"/>
          </p:cNvPicPr>
          <p:nvPr/>
        </p:nvPicPr>
        <p:blipFill>
          <a:blip r:embed="rId3"/>
          <a:stretch>
            <a:fillRect/>
          </a:stretch>
        </p:blipFill>
        <p:spPr>
          <a:xfrm>
            <a:off x="8494647" y="4696379"/>
            <a:ext cx="2975106" cy="1859441"/>
          </a:xfrm>
          <a:prstGeom prst="rect">
            <a:avLst/>
          </a:prstGeom>
          <a:effectLst>
            <a:softEdge rad="127000"/>
          </a:effectLst>
        </p:spPr>
      </p:pic>
      <p:sp>
        <p:nvSpPr>
          <p:cNvPr id="4" name="Прямоугольник 3"/>
          <p:cNvSpPr/>
          <p:nvPr/>
        </p:nvSpPr>
        <p:spPr>
          <a:xfrm>
            <a:off x="1698548" y="983734"/>
            <a:ext cx="6662658" cy="338554"/>
          </a:xfrm>
          <a:prstGeom prst="rect">
            <a:avLst/>
          </a:prstGeom>
        </p:spPr>
        <p:txBody>
          <a:bodyPr wrap="none">
            <a:spAutoFit/>
          </a:bodyPr>
          <a:lstStyle/>
          <a:p>
            <a:r>
              <a:rPr lang="ru-RU" sz="1600" b="1" dirty="0">
                <a:solidFill>
                  <a:srgbClr val="ECA797"/>
                </a:solidFill>
                <a:latin typeface="Helvetica" panose="020B0604020202020204" pitchFamily="34" charset="0"/>
                <a:cs typeface="Helvetica" panose="020B0604020202020204" pitchFamily="34" charset="0"/>
              </a:rPr>
              <a:t>ПРИСЯГА ГОСУДАРСТВЕННОГО ГРАЖДАНСКОГО СЛУЖАЩЕГО</a:t>
            </a:r>
          </a:p>
        </p:txBody>
      </p:sp>
    </p:spTree>
    <p:extLst>
      <p:ext uri="{BB962C8B-B14F-4D97-AF65-F5344CB8AC3E}">
        <p14:creationId xmlns:p14="http://schemas.microsoft.com/office/powerpoint/2010/main" val="2874012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Рисунок 47"/>
          <p:cNvPicPr>
            <a:picLocks noChangeAspect="1"/>
          </p:cNvPicPr>
          <p:nvPr/>
        </p:nvPicPr>
        <p:blipFill>
          <a:blip r:embed="rId3"/>
          <a:stretch>
            <a:fillRect/>
          </a:stretch>
        </p:blipFill>
        <p:spPr>
          <a:xfrm>
            <a:off x="4699631" y="2269440"/>
            <a:ext cx="3240000" cy="2458421"/>
          </a:xfrm>
          <a:prstGeom prst="rect">
            <a:avLst/>
          </a:prstGeom>
        </p:spPr>
      </p:pic>
      <p:cxnSp>
        <p:nvCxnSpPr>
          <p:cNvPr id="5" name="Прямая соединительная линия 4">
            <a:extLst>
              <a:ext uri="{FF2B5EF4-FFF2-40B4-BE49-F238E27FC236}">
                <a16:creationId xmlns:a16="http://schemas.microsoft.com/office/drawing/2014/main" id="{B078C6D5-B61B-67BC-C16C-CA9E644A6229}"/>
              </a:ext>
            </a:extLst>
          </p:cNvPr>
          <p:cNvCxnSpPr/>
          <p:nvPr/>
        </p:nvCxnSpPr>
        <p:spPr>
          <a:xfrm>
            <a:off x="1910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36" name="矩形 323"/>
          <p:cNvSpPr/>
          <p:nvPr/>
        </p:nvSpPr>
        <p:spPr>
          <a:xfrm>
            <a:off x="754000" y="2446657"/>
            <a:ext cx="3645891" cy="738664"/>
          </a:xfrm>
          <a:prstGeom prst="rect">
            <a:avLst/>
          </a:prstGeom>
        </p:spPr>
        <p:txBody>
          <a:bodyPr wrap="square">
            <a:spAutoFit/>
          </a:bodyPr>
          <a:lstStyle/>
          <a:p>
            <a:pPr fontAlgn="base">
              <a:spcBef>
                <a:spcPct val="0"/>
              </a:spcBef>
              <a:spcAft>
                <a:spcPct val="0"/>
              </a:spcAft>
            </a:pPr>
            <a:r>
              <a:rPr lang="ru-RU" altLang="zh-CN" sz="1400" dirty="0" smtClean="0">
                <a:latin typeface="Helvetica" panose="020B0604020202020204" pitchFamily="34" charset="0"/>
                <a:cs typeface="Helvetica" panose="020B0604020202020204" pitchFamily="34" charset="0"/>
                <a:sym typeface="+mn-lt"/>
              </a:rPr>
              <a:t>совокупность </a:t>
            </a:r>
            <a:r>
              <a:rPr lang="ru-RU" altLang="zh-CN" sz="1400" dirty="0">
                <a:latin typeface="Helvetica" panose="020B0604020202020204" pitchFamily="34" charset="0"/>
                <a:cs typeface="Helvetica" panose="020B0604020202020204" pitchFamily="34" charset="0"/>
                <a:sym typeface="+mn-lt"/>
              </a:rPr>
              <a:t>общих принципов профессиональной служебной этики и основных правил служебного поведения</a:t>
            </a:r>
          </a:p>
        </p:txBody>
      </p:sp>
      <p:cxnSp>
        <p:nvCxnSpPr>
          <p:cNvPr id="37" name="直接连接符 324"/>
          <p:cNvCxnSpPr/>
          <p:nvPr/>
        </p:nvCxnSpPr>
        <p:spPr>
          <a:xfrm>
            <a:off x="713833" y="2412204"/>
            <a:ext cx="3708707"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8" name="Text Box 11"/>
          <p:cNvSpPr txBox="1">
            <a:spLocks noChangeArrowheads="1"/>
          </p:cNvSpPr>
          <p:nvPr/>
        </p:nvSpPr>
        <p:spPr bwMode="auto">
          <a:xfrm>
            <a:off x="752609" y="4250428"/>
            <a:ext cx="2744681"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ru-RU" altLang="zh-CN" sz="1599" b="1"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rPr>
              <a:t>Цели кодекса этики:</a:t>
            </a:r>
            <a:endParaRPr lang="ru-RU" altLang="zh-CN" sz="1599" b="1" dirty="0">
              <a:solidFill>
                <a:srgbClr val="18478F"/>
              </a:solidFill>
              <a:latin typeface="Helvetica" panose="020B0604020202020204" pitchFamily="34" charset="0"/>
              <a:ea typeface="微软雅黑" panose="020B0503020204020204" pitchFamily="34" charset="-122"/>
              <a:cs typeface="Helvetica" panose="020B0604020202020204" pitchFamily="34" charset="0"/>
            </a:endParaRPr>
          </a:p>
        </p:txBody>
      </p:sp>
      <p:sp>
        <p:nvSpPr>
          <p:cNvPr id="39" name="矩形 326"/>
          <p:cNvSpPr/>
          <p:nvPr/>
        </p:nvSpPr>
        <p:spPr>
          <a:xfrm>
            <a:off x="753999" y="4660796"/>
            <a:ext cx="4607597" cy="1815882"/>
          </a:xfrm>
          <a:prstGeom prst="rect">
            <a:avLst/>
          </a:prstGeom>
        </p:spPr>
        <p:txBody>
          <a:bodyPr wrap="square">
            <a:spAutoFit/>
          </a:bodyPr>
          <a:lstStyle/>
          <a:p>
            <a:pPr marL="342900" indent="-342900" fontAlgn="base">
              <a:spcBef>
                <a:spcPct val="0"/>
              </a:spcBef>
              <a:spcAft>
                <a:spcPct val="0"/>
              </a:spcAft>
              <a:buFont typeface="+mj-lt"/>
              <a:buAutoNum type="arabicPeriod"/>
            </a:pPr>
            <a:r>
              <a:rPr lang="ru-RU" altLang="zh-CN" sz="1400" dirty="0">
                <a:latin typeface="Helvetica" panose="020B0604020202020204" pitchFamily="34" charset="0"/>
                <a:cs typeface="Helvetica" panose="020B0604020202020204" pitchFamily="34" charset="0"/>
                <a:sym typeface="+mn-lt"/>
              </a:rPr>
              <a:t>Укрепление авторитета государственной </a:t>
            </a:r>
            <a:r>
              <a:rPr lang="ru-RU" altLang="zh-CN" sz="1400" dirty="0" smtClean="0">
                <a:latin typeface="Helvetica" panose="020B0604020202020204" pitchFamily="34" charset="0"/>
                <a:cs typeface="Helvetica" panose="020B0604020202020204" pitchFamily="34" charset="0"/>
                <a:sym typeface="+mn-lt"/>
              </a:rPr>
              <a:t>власти;</a:t>
            </a:r>
          </a:p>
          <a:p>
            <a:pPr marL="342900" indent="-342900" fontAlgn="base">
              <a:spcBef>
                <a:spcPct val="0"/>
              </a:spcBef>
              <a:spcAft>
                <a:spcPct val="0"/>
              </a:spcAft>
              <a:buFont typeface="+mj-lt"/>
              <a:buAutoNum type="arabicPeriod"/>
            </a:pPr>
            <a:endParaRPr lang="ru-RU" altLang="zh-CN" sz="1400" dirty="0" smtClean="0">
              <a:latin typeface="Helvetica" panose="020B0604020202020204" pitchFamily="34" charset="0"/>
              <a:cs typeface="Helvetica" panose="020B0604020202020204" pitchFamily="34" charset="0"/>
              <a:sym typeface="+mn-lt"/>
            </a:endParaRPr>
          </a:p>
          <a:p>
            <a:pPr marL="342900" indent="-342900" fontAlgn="base">
              <a:spcBef>
                <a:spcPct val="0"/>
              </a:spcBef>
              <a:spcAft>
                <a:spcPct val="0"/>
              </a:spcAft>
              <a:buFont typeface="+mj-lt"/>
              <a:buAutoNum type="arabicPeriod"/>
            </a:pPr>
            <a:r>
              <a:rPr lang="ru-RU" altLang="zh-CN" sz="1400" dirty="0">
                <a:latin typeface="Helvetica" panose="020B0604020202020204" pitchFamily="34" charset="0"/>
                <a:cs typeface="Helvetica" panose="020B0604020202020204" pitchFamily="34" charset="0"/>
                <a:sym typeface="+mn-lt"/>
              </a:rPr>
              <a:t>Создание положительного имиджа и укрепление доверия граждан </a:t>
            </a:r>
            <a:r>
              <a:rPr lang="ru-RU" altLang="zh-CN" sz="1400" dirty="0" smtClean="0">
                <a:latin typeface="Helvetica" panose="020B0604020202020204" pitchFamily="34" charset="0"/>
                <a:cs typeface="Helvetica" panose="020B0604020202020204" pitchFamily="34" charset="0"/>
                <a:sym typeface="+mn-lt"/>
              </a:rPr>
              <a:t/>
            </a:r>
            <a:br>
              <a:rPr lang="ru-RU" altLang="zh-CN" sz="1400" dirty="0" smtClean="0">
                <a:latin typeface="Helvetica" panose="020B0604020202020204" pitchFamily="34" charset="0"/>
                <a:cs typeface="Helvetica" panose="020B0604020202020204" pitchFamily="34" charset="0"/>
                <a:sym typeface="+mn-lt"/>
              </a:rPr>
            </a:br>
            <a:r>
              <a:rPr lang="ru-RU" altLang="zh-CN" sz="1400" dirty="0" smtClean="0">
                <a:latin typeface="Helvetica" panose="020B0604020202020204" pitchFamily="34" charset="0"/>
                <a:cs typeface="Helvetica" panose="020B0604020202020204" pitchFamily="34" charset="0"/>
                <a:sym typeface="+mn-lt"/>
              </a:rPr>
              <a:t>к </a:t>
            </a:r>
            <a:r>
              <a:rPr lang="ru-RU" altLang="zh-CN" sz="1400" dirty="0">
                <a:latin typeface="Helvetica" panose="020B0604020202020204" pitchFamily="34" charset="0"/>
                <a:cs typeface="Helvetica" panose="020B0604020202020204" pitchFamily="34" charset="0"/>
                <a:sym typeface="+mn-lt"/>
              </a:rPr>
              <a:t>государственному </a:t>
            </a:r>
            <a:r>
              <a:rPr lang="ru-RU" altLang="zh-CN" sz="1400" dirty="0" smtClean="0">
                <a:latin typeface="Helvetica" panose="020B0604020202020204" pitchFamily="34" charset="0"/>
                <a:cs typeface="Helvetica" panose="020B0604020202020204" pitchFamily="34" charset="0"/>
                <a:sym typeface="+mn-lt"/>
              </a:rPr>
              <a:t>органу;</a:t>
            </a:r>
          </a:p>
          <a:p>
            <a:pPr marL="342900" indent="-342900" fontAlgn="base">
              <a:spcBef>
                <a:spcPct val="0"/>
              </a:spcBef>
              <a:spcAft>
                <a:spcPct val="0"/>
              </a:spcAft>
              <a:buFont typeface="+mj-lt"/>
              <a:buAutoNum type="arabicPeriod"/>
            </a:pPr>
            <a:endParaRPr lang="ru-RU" altLang="zh-CN" sz="1400" dirty="0">
              <a:latin typeface="Helvetica" panose="020B0604020202020204" pitchFamily="34" charset="0"/>
              <a:cs typeface="Helvetica" panose="020B0604020202020204" pitchFamily="34" charset="0"/>
              <a:sym typeface="+mn-lt"/>
            </a:endParaRPr>
          </a:p>
          <a:p>
            <a:pPr marL="342900" indent="-342900" fontAlgn="base">
              <a:spcBef>
                <a:spcPct val="0"/>
              </a:spcBef>
              <a:spcAft>
                <a:spcPct val="0"/>
              </a:spcAft>
              <a:buFont typeface="+mj-lt"/>
              <a:buAutoNum type="arabicPeriod"/>
            </a:pPr>
            <a:r>
              <a:rPr lang="ru-RU" altLang="zh-CN" sz="1400" dirty="0">
                <a:latin typeface="Helvetica" panose="020B0604020202020204" pitchFamily="34" charset="0"/>
                <a:cs typeface="Helvetica" panose="020B0604020202020204" pitchFamily="34" charset="0"/>
                <a:sym typeface="+mn-lt"/>
              </a:rPr>
              <a:t>Обеспечение единых норм служебного </a:t>
            </a:r>
            <a:r>
              <a:rPr lang="ru-RU" altLang="zh-CN" sz="1400" dirty="0" smtClean="0">
                <a:latin typeface="Helvetica" panose="020B0604020202020204" pitchFamily="34" charset="0"/>
                <a:cs typeface="Helvetica" panose="020B0604020202020204" pitchFamily="34" charset="0"/>
                <a:sym typeface="+mn-lt"/>
              </a:rPr>
              <a:t>поведения.</a:t>
            </a:r>
            <a:endParaRPr lang="ru-RU" altLang="zh-CN" sz="1400" dirty="0">
              <a:latin typeface="Helvetica" panose="020B0604020202020204" pitchFamily="34" charset="0"/>
              <a:cs typeface="Helvetica" panose="020B0604020202020204" pitchFamily="34" charset="0"/>
              <a:sym typeface="+mn-lt"/>
            </a:endParaRPr>
          </a:p>
        </p:txBody>
      </p:sp>
      <p:cxnSp>
        <p:nvCxnSpPr>
          <p:cNvPr id="40" name="直接连接符 327"/>
          <p:cNvCxnSpPr/>
          <p:nvPr/>
        </p:nvCxnSpPr>
        <p:spPr>
          <a:xfrm>
            <a:off x="713836" y="4641613"/>
            <a:ext cx="3686056"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 name="直接连接符 328"/>
          <p:cNvCxnSpPr/>
          <p:nvPr/>
        </p:nvCxnSpPr>
        <p:spPr>
          <a:xfrm flipH="1" flipV="1">
            <a:off x="7762871" y="995430"/>
            <a:ext cx="2" cy="1551727"/>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2" name="矩形 329"/>
          <p:cNvSpPr/>
          <p:nvPr/>
        </p:nvSpPr>
        <p:spPr>
          <a:xfrm>
            <a:off x="7610471" y="1186519"/>
            <a:ext cx="3645891" cy="1169551"/>
          </a:xfrm>
          <a:prstGeom prst="rect">
            <a:avLst/>
          </a:prstGeom>
        </p:spPr>
        <p:txBody>
          <a:bodyPr wrap="square">
            <a:spAutoFit/>
          </a:bodyPr>
          <a:lstStyle/>
          <a:p>
            <a:pPr algn="r" fontAlgn="base">
              <a:spcBef>
                <a:spcPct val="0"/>
              </a:spcBef>
              <a:spcAft>
                <a:spcPct val="0"/>
              </a:spcAft>
            </a:pPr>
            <a:r>
              <a:rPr lang="ru-RU" altLang="zh-CN" sz="1400" dirty="0">
                <a:latin typeface="Helvetica" panose="020B0604020202020204" pitchFamily="34" charset="0"/>
                <a:cs typeface="Helvetica" panose="020B0604020202020204" pitchFamily="34" charset="0"/>
                <a:sym typeface="+mn-lt"/>
              </a:rPr>
              <a:t>«Мы живем среди людей. Впечатление</a:t>
            </a:r>
            <a:br>
              <a:rPr lang="ru-RU" altLang="zh-CN" sz="1400" dirty="0">
                <a:latin typeface="Helvetica" panose="020B0604020202020204" pitchFamily="34" charset="0"/>
                <a:cs typeface="Helvetica" panose="020B0604020202020204" pitchFamily="34" charset="0"/>
                <a:sym typeface="+mn-lt"/>
              </a:rPr>
            </a:br>
            <a:r>
              <a:rPr lang="ru-RU" altLang="zh-CN" sz="1400" dirty="0">
                <a:latin typeface="Helvetica" panose="020B0604020202020204" pitchFamily="34" charset="0"/>
                <a:cs typeface="Helvetica" panose="020B0604020202020204" pitchFamily="34" charset="0"/>
                <a:sym typeface="+mn-lt"/>
              </a:rPr>
              <a:t>о нас складывается в любом случае, хотим мы этого или нет. Благоприятное впечатление сопутствует успеху» </a:t>
            </a:r>
          </a:p>
          <a:p>
            <a:pPr algn="r" fontAlgn="base">
              <a:spcBef>
                <a:spcPct val="0"/>
              </a:spcBef>
              <a:spcAft>
                <a:spcPct val="0"/>
              </a:spcAft>
            </a:pPr>
            <a:r>
              <a:rPr lang="ru-RU" altLang="zh-CN" sz="1400" dirty="0">
                <a:latin typeface="Helvetica" panose="020B0604020202020204" pitchFamily="34" charset="0"/>
                <a:cs typeface="Helvetica" panose="020B0604020202020204" pitchFamily="34" charset="0"/>
                <a:sym typeface="+mn-lt"/>
              </a:rPr>
              <a:t>                                    П. </a:t>
            </a:r>
            <a:r>
              <a:rPr lang="ru-RU" altLang="zh-CN" sz="1400" dirty="0" smtClean="0">
                <a:latin typeface="Helvetica" panose="020B0604020202020204" pitchFamily="34" charset="0"/>
                <a:cs typeface="Helvetica" panose="020B0604020202020204" pitchFamily="34" charset="0"/>
                <a:sym typeface="+mn-lt"/>
              </a:rPr>
              <a:t>Карден</a:t>
            </a:r>
            <a:r>
              <a:rPr lang="ru-RU" altLang="zh-CN" sz="1400" dirty="0" smtClean="0">
                <a:solidFill>
                  <a:schemeClr val="bg1">
                    <a:lumMod val="50000"/>
                  </a:schemeClr>
                </a:solidFill>
                <a:latin typeface="Helvetica" panose="020B0604020202020204" pitchFamily="34" charset="0"/>
                <a:cs typeface="Helvetica" panose="020B0604020202020204" pitchFamily="34" charset="0"/>
                <a:sym typeface="+mn-lt"/>
              </a:rPr>
              <a:t>. </a:t>
            </a:r>
            <a:endParaRPr lang="ru-RU" altLang="zh-CN" sz="1400" dirty="0">
              <a:solidFill>
                <a:schemeClr val="bg1">
                  <a:lumMod val="50000"/>
                </a:schemeClr>
              </a:solidFill>
              <a:latin typeface="Helvetica" panose="020B0604020202020204" pitchFamily="34" charset="0"/>
              <a:cs typeface="Helvetica" panose="020B0604020202020204" pitchFamily="34" charset="0"/>
              <a:sym typeface="+mn-lt"/>
            </a:endParaRPr>
          </a:p>
        </p:txBody>
      </p:sp>
      <p:sp>
        <p:nvSpPr>
          <p:cNvPr id="43" name="Text Box 11"/>
          <p:cNvSpPr txBox="1">
            <a:spLocks noChangeArrowheads="1"/>
          </p:cNvSpPr>
          <p:nvPr/>
        </p:nvSpPr>
        <p:spPr bwMode="auto">
          <a:xfrm>
            <a:off x="8769381" y="4259056"/>
            <a:ext cx="2604188"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r>
              <a:rPr lang="ru-RU" altLang="zh-CN" sz="1599" b="1" dirty="0">
                <a:solidFill>
                  <a:srgbClr val="004E91"/>
                </a:solidFill>
                <a:latin typeface="Helvetica" panose="020B0604020202020204" pitchFamily="34" charset="0"/>
                <a:ea typeface="微软雅黑" panose="020B0503020204020204" pitchFamily="34" charset="-122"/>
                <a:cs typeface="Helvetica" panose="020B0604020202020204" pitchFamily="34" charset="0"/>
              </a:rPr>
              <a:t>О</a:t>
            </a:r>
            <a:r>
              <a:rPr lang="ru-RU" altLang="zh-CN" sz="1599" b="1" dirty="0" smtClean="0">
                <a:solidFill>
                  <a:srgbClr val="004E91"/>
                </a:solidFill>
                <a:latin typeface="Helvetica" panose="020B0604020202020204" pitchFamily="34" charset="0"/>
                <a:ea typeface="微软雅黑" panose="020B0503020204020204" pitchFamily="34" charset="-122"/>
                <a:cs typeface="Helvetica" panose="020B0604020202020204" pitchFamily="34" charset="0"/>
              </a:rPr>
              <a:t>сновные понятия</a:t>
            </a:r>
            <a:endParaRPr lang="ru-RU" altLang="zh-CN" sz="1599" b="1" dirty="0">
              <a:solidFill>
                <a:srgbClr val="004E91"/>
              </a:solidFill>
              <a:latin typeface="Helvetica" panose="020B0604020202020204" pitchFamily="34" charset="0"/>
              <a:ea typeface="微软雅黑" panose="020B0503020204020204" pitchFamily="34" charset="-122"/>
              <a:cs typeface="Helvetica" panose="020B0604020202020204" pitchFamily="34" charset="0"/>
            </a:endParaRPr>
          </a:p>
        </p:txBody>
      </p:sp>
      <p:cxnSp>
        <p:nvCxnSpPr>
          <p:cNvPr id="44" name="直接连接符 331"/>
          <p:cNvCxnSpPr/>
          <p:nvPr/>
        </p:nvCxnSpPr>
        <p:spPr>
          <a:xfrm>
            <a:off x="7666705" y="4660793"/>
            <a:ext cx="3706864"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5" name="矩形 332"/>
          <p:cNvSpPr/>
          <p:nvPr/>
        </p:nvSpPr>
        <p:spPr>
          <a:xfrm>
            <a:off x="7674716" y="4660796"/>
            <a:ext cx="4212484" cy="2031325"/>
          </a:xfrm>
          <a:prstGeom prst="rect">
            <a:avLst/>
          </a:prstGeom>
        </p:spPr>
        <p:txBody>
          <a:bodyPr wrap="square">
            <a:spAutoFit/>
          </a:bodyPr>
          <a:lstStyle/>
          <a:p>
            <a:pPr fontAlgn="base">
              <a:spcBef>
                <a:spcPct val="0"/>
              </a:spcBef>
              <a:spcAft>
                <a:spcPct val="0"/>
              </a:spcAft>
            </a:pPr>
            <a:r>
              <a:rPr lang="ru-RU" altLang="zh-CN" sz="1400" b="1" dirty="0" smtClean="0">
                <a:solidFill>
                  <a:srgbClr val="004E91"/>
                </a:solidFill>
                <a:latin typeface="Helvetica" panose="020B0604020202020204" pitchFamily="34" charset="0"/>
                <a:cs typeface="Helvetica" panose="020B0604020202020204" pitchFamily="34" charset="0"/>
                <a:sym typeface="+mn-lt"/>
              </a:rPr>
              <a:t>ЭТИКА</a:t>
            </a:r>
            <a:r>
              <a:rPr lang="ru-RU" altLang="zh-CN" sz="1400" dirty="0" smtClean="0">
                <a:latin typeface="Helvetica" panose="020B0604020202020204" pitchFamily="34" charset="0"/>
                <a:cs typeface="Helvetica" panose="020B0604020202020204" pitchFamily="34" charset="0"/>
                <a:sym typeface="+mn-lt"/>
              </a:rPr>
              <a:t> - обоснование </a:t>
            </a:r>
            <a:r>
              <a:rPr lang="ru-RU" altLang="zh-CN" sz="1400" dirty="0">
                <a:latin typeface="Helvetica" panose="020B0604020202020204" pitchFamily="34" charset="0"/>
                <a:cs typeface="Helvetica" panose="020B0604020202020204" pitchFamily="34" charset="0"/>
                <a:sym typeface="+mn-lt"/>
              </a:rPr>
              <a:t>той или иной конкретной моральной </a:t>
            </a:r>
            <a:r>
              <a:rPr lang="ru-RU" altLang="zh-CN" sz="1400" dirty="0" smtClean="0">
                <a:latin typeface="Helvetica" panose="020B0604020202020204" pitchFamily="34" charset="0"/>
                <a:cs typeface="Helvetica" panose="020B0604020202020204" pitchFamily="34" charset="0"/>
                <a:sym typeface="+mn-lt"/>
              </a:rPr>
              <a:t>системы</a:t>
            </a:r>
          </a:p>
          <a:p>
            <a:pPr fontAlgn="base">
              <a:spcBef>
                <a:spcPct val="0"/>
              </a:spcBef>
              <a:spcAft>
                <a:spcPct val="0"/>
              </a:spcAft>
            </a:pPr>
            <a:endParaRPr lang="ru-RU" altLang="zh-CN" sz="1400" dirty="0">
              <a:latin typeface="Helvetica" panose="020B0604020202020204" pitchFamily="34" charset="0"/>
              <a:cs typeface="Helvetica" panose="020B0604020202020204" pitchFamily="34" charset="0"/>
              <a:sym typeface="+mn-lt"/>
            </a:endParaRPr>
          </a:p>
          <a:p>
            <a:pPr fontAlgn="base">
              <a:spcBef>
                <a:spcPct val="0"/>
              </a:spcBef>
              <a:spcAft>
                <a:spcPct val="0"/>
              </a:spcAft>
            </a:pPr>
            <a:r>
              <a:rPr lang="ru-RU" altLang="zh-CN" sz="1400" b="1" dirty="0">
                <a:solidFill>
                  <a:srgbClr val="004E91"/>
                </a:solidFill>
                <a:latin typeface="Helvetica" panose="020B0604020202020204" pitchFamily="34" charset="0"/>
                <a:cs typeface="Helvetica" panose="020B0604020202020204" pitchFamily="34" charset="0"/>
                <a:sym typeface="+mn-lt"/>
              </a:rPr>
              <a:t>ЭТИКЕТ</a:t>
            </a:r>
            <a:r>
              <a:rPr lang="ru-RU" altLang="zh-CN" sz="1400" dirty="0">
                <a:latin typeface="Helvetica" panose="020B0604020202020204" pitchFamily="34" charset="0"/>
                <a:cs typeface="Helvetica" panose="020B0604020202020204" pitchFamily="34" charset="0"/>
                <a:sym typeface="+mn-lt"/>
              </a:rPr>
              <a:t> - ф</a:t>
            </a:r>
            <a:r>
              <a:rPr lang="ru-RU" altLang="zh-CN" sz="1400" dirty="0" smtClean="0">
                <a:latin typeface="Helvetica" panose="020B0604020202020204" pitchFamily="34" charset="0"/>
                <a:cs typeface="Helvetica" panose="020B0604020202020204" pitchFamily="34" charset="0"/>
                <a:sym typeface="+mn-lt"/>
              </a:rPr>
              <a:t>орма</a:t>
            </a:r>
            <a:r>
              <a:rPr lang="ru-RU" altLang="zh-CN" sz="1400" dirty="0">
                <a:latin typeface="Helvetica" panose="020B0604020202020204" pitchFamily="34" charset="0"/>
                <a:cs typeface="Helvetica" panose="020B0604020202020204" pitchFamily="34" charset="0"/>
                <a:sym typeface="+mn-lt"/>
              </a:rPr>
              <a:t>, манера поведения, правила учтивости и вежливости, принятые в обществе</a:t>
            </a:r>
          </a:p>
          <a:p>
            <a:pPr fontAlgn="base">
              <a:spcBef>
                <a:spcPct val="0"/>
              </a:spcBef>
              <a:spcAft>
                <a:spcPct val="0"/>
              </a:spcAft>
            </a:pPr>
            <a:endParaRPr lang="ru-RU" altLang="zh-CN" sz="1400" dirty="0" smtClean="0">
              <a:latin typeface="Helvetica" panose="020B0604020202020204" pitchFamily="34" charset="0"/>
              <a:cs typeface="Helvetica" panose="020B0604020202020204" pitchFamily="34" charset="0"/>
              <a:sym typeface="+mn-lt"/>
            </a:endParaRPr>
          </a:p>
          <a:p>
            <a:pPr fontAlgn="base">
              <a:spcBef>
                <a:spcPct val="0"/>
              </a:spcBef>
              <a:spcAft>
                <a:spcPct val="0"/>
              </a:spcAft>
            </a:pPr>
            <a:r>
              <a:rPr lang="ru-RU" altLang="zh-CN" sz="1400" b="1" dirty="0">
                <a:solidFill>
                  <a:srgbClr val="004E91"/>
                </a:solidFill>
                <a:latin typeface="Helvetica" panose="020B0604020202020204" pitchFamily="34" charset="0"/>
                <a:cs typeface="Helvetica" panose="020B0604020202020204" pitchFamily="34" charset="0"/>
                <a:sym typeface="+mn-lt"/>
              </a:rPr>
              <a:t>ИМИДЖ</a:t>
            </a:r>
            <a:r>
              <a:rPr lang="ru-RU" altLang="zh-CN" sz="1400" dirty="0">
                <a:latin typeface="Helvetica" panose="020B0604020202020204" pitchFamily="34" charset="0"/>
                <a:cs typeface="Helvetica" panose="020B0604020202020204" pitchFamily="34" charset="0"/>
                <a:sym typeface="+mn-lt"/>
              </a:rPr>
              <a:t> - с</a:t>
            </a:r>
            <a:r>
              <a:rPr lang="ru-RU" altLang="zh-CN" sz="1400" dirty="0" smtClean="0">
                <a:latin typeface="Helvetica" panose="020B0604020202020204" pitchFamily="34" charset="0"/>
                <a:cs typeface="Helvetica" panose="020B0604020202020204" pitchFamily="34" charset="0"/>
                <a:sym typeface="+mn-lt"/>
              </a:rPr>
              <a:t>формировавшийся </a:t>
            </a:r>
            <a:r>
              <a:rPr lang="ru-RU" altLang="zh-CN" sz="1400" dirty="0">
                <a:latin typeface="Helvetica" panose="020B0604020202020204" pitchFamily="34" charset="0"/>
                <a:cs typeface="Helvetica" panose="020B0604020202020204" pitchFamily="34" charset="0"/>
                <a:sym typeface="+mn-lt"/>
              </a:rPr>
              <a:t>образ делового человека, оказывающий определенное воздействие на </a:t>
            </a:r>
            <a:r>
              <a:rPr lang="ru-RU" altLang="zh-CN" sz="1400" dirty="0" smtClean="0">
                <a:latin typeface="Helvetica" panose="020B0604020202020204" pitchFamily="34" charset="0"/>
                <a:cs typeface="Helvetica" panose="020B0604020202020204" pitchFamily="34" charset="0"/>
                <a:sym typeface="+mn-lt"/>
              </a:rPr>
              <a:t>окружающих</a:t>
            </a:r>
            <a:endParaRPr lang="ru-RU" altLang="zh-CN" sz="1400" dirty="0">
              <a:latin typeface="Helvetica" panose="020B0604020202020204" pitchFamily="34" charset="0"/>
              <a:cs typeface="Helvetica" panose="020B0604020202020204" pitchFamily="34" charset="0"/>
              <a:sym typeface="+mn-lt"/>
            </a:endParaRPr>
          </a:p>
        </p:txBody>
      </p:sp>
      <p:sp>
        <p:nvSpPr>
          <p:cNvPr id="47" name="Text Box 11"/>
          <p:cNvSpPr txBox="1">
            <a:spLocks noChangeArrowheads="1"/>
          </p:cNvSpPr>
          <p:nvPr/>
        </p:nvSpPr>
        <p:spPr bwMode="auto">
          <a:xfrm>
            <a:off x="713833" y="1965393"/>
            <a:ext cx="2604187"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ru-RU" altLang="zh-CN" sz="1599" b="1" dirty="0">
                <a:solidFill>
                  <a:srgbClr val="18478F"/>
                </a:solidFill>
                <a:latin typeface="Helvetica" panose="020B0604020202020204" pitchFamily="34" charset="0"/>
                <a:ea typeface="微软雅黑" panose="020B0503020204020204" pitchFamily="34" charset="-122"/>
                <a:cs typeface="Helvetica" panose="020B0604020202020204" pitchFamily="34" charset="0"/>
              </a:rPr>
              <a:t>Кодекс </a:t>
            </a:r>
            <a:r>
              <a:rPr lang="ru-RU" altLang="zh-CN" sz="1599" b="1"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rPr>
              <a:t>этики -  </a:t>
            </a:r>
            <a:endParaRPr lang="en-US" altLang="zh-CN" sz="1599" b="1" dirty="0">
              <a:solidFill>
                <a:srgbClr val="18478F"/>
              </a:solidFill>
              <a:latin typeface="Helvetica" panose="020B0604020202020204" pitchFamily="34" charset="0"/>
              <a:ea typeface="微软雅黑" panose="020B0503020204020204" pitchFamily="34" charset="-122"/>
              <a:cs typeface="Helvetica" panose="020B0604020202020204" pitchFamily="34" charset="0"/>
            </a:endParaRPr>
          </a:p>
        </p:txBody>
      </p:sp>
      <p:sp>
        <p:nvSpPr>
          <p:cNvPr id="51" name="Text Box 11"/>
          <p:cNvSpPr txBox="1">
            <a:spLocks noChangeArrowheads="1"/>
          </p:cNvSpPr>
          <p:nvPr/>
        </p:nvSpPr>
        <p:spPr bwMode="auto">
          <a:xfrm>
            <a:off x="1910499" y="183934"/>
            <a:ext cx="8122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ru-RU" altLang="zh-CN" sz="2000"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rPr>
              <a:t>О КОДЕКСЕ ЭТИКИ И ПРАВИЛАХ СЛУЖЕБНОГО ПОВЕДЕНИЯ</a:t>
            </a:r>
            <a:endParaRPr lang="en-US" altLang="zh-CN" sz="2000" dirty="0">
              <a:solidFill>
                <a:srgbClr val="18478F"/>
              </a:solidFill>
              <a:latin typeface="Helvetica" panose="020B0604020202020204" pitchFamily="34" charset="0"/>
              <a:ea typeface="微软雅黑" panose="020B0503020204020204" pitchFamily="34" charset="-122"/>
              <a:cs typeface="Helvetica" panose="020B0604020202020204" pitchFamily="34" charset="0"/>
            </a:endParaRPr>
          </a:p>
        </p:txBody>
      </p:sp>
    </p:spTree>
    <p:extLst>
      <p:ext uri="{BB962C8B-B14F-4D97-AF65-F5344CB8AC3E}">
        <p14:creationId xmlns:p14="http://schemas.microsoft.com/office/powerpoint/2010/main" val="4055400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id="{B078C6D5-B61B-67BC-C16C-CA9E644A6229}"/>
              </a:ext>
            </a:extLst>
          </p:cNvPr>
          <p:cNvCxnSpPr/>
          <p:nvPr/>
        </p:nvCxnSpPr>
        <p:spPr>
          <a:xfrm>
            <a:off x="1910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sp>
        <p:nvSpPr>
          <p:cNvPr id="16" name="等腰三角形 6"/>
          <p:cNvSpPr/>
          <p:nvPr/>
        </p:nvSpPr>
        <p:spPr>
          <a:xfrm flipV="1">
            <a:off x="5789279" y="5478565"/>
            <a:ext cx="534743" cy="261310"/>
          </a:xfrm>
          <a:prstGeom prst="triangle">
            <a:avLst>
              <a:gd name="adj" fmla="val 50907"/>
            </a:avLst>
          </a:prstGeom>
          <a:solidFill>
            <a:srgbClr val="3B485B"/>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7" name="等腰三角形 7"/>
          <p:cNvSpPr/>
          <p:nvPr/>
        </p:nvSpPr>
        <p:spPr>
          <a:xfrm rot="7200000" flipV="1">
            <a:off x="4413619" y="3136852"/>
            <a:ext cx="534712" cy="261323"/>
          </a:xfrm>
          <a:prstGeom prst="triangle">
            <a:avLst>
              <a:gd name="adj" fmla="val 50907"/>
            </a:avLst>
          </a:prstGeom>
          <a:solidFill>
            <a:schemeClr val="tx2"/>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8" name="等腰三角形 8"/>
          <p:cNvSpPr/>
          <p:nvPr/>
        </p:nvSpPr>
        <p:spPr>
          <a:xfrm rot="14400000" flipV="1">
            <a:off x="7081344" y="3009547"/>
            <a:ext cx="534712" cy="261323"/>
          </a:xfrm>
          <a:prstGeom prst="triangle">
            <a:avLst>
              <a:gd name="adj" fmla="val 50907"/>
            </a:avLst>
          </a:prstGeom>
          <a:solidFill>
            <a:schemeClr val="tx2">
              <a:lumMod val="75000"/>
            </a:schemeClr>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9" name="任意多边形 9"/>
          <p:cNvSpPr/>
          <p:nvPr/>
        </p:nvSpPr>
        <p:spPr>
          <a:xfrm>
            <a:off x="3571906" y="3340642"/>
            <a:ext cx="2459017" cy="2125563"/>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gs>
              <a:gs pos="100000">
                <a:schemeClr val="bg1">
                  <a:lumMod val="95000"/>
                </a:schemeClr>
              </a:gs>
            </a:gsLst>
            <a:lin ang="5400000" scaled="1"/>
          </a:gradFill>
          <a:ln w="25400">
            <a:gradFill flip="none" rotWithShape="1">
              <a:gsLst>
                <a:gs pos="0">
                  <a:schemeClr val="bg1"/>
                </a:gs>
                <a:gs pos="100000">
                  <a:schemeClr val="bg1">
                    <a:lumMod val="85000"/>
                  </a:schemeClr>
                </a:gs>
              </a:gsLst>
              <a:lin ang="2700000" scaled="1"/>
              <a:tileRect/>
            </a:grad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0" name="任意多边形 10"/>
          <p:cNvSpPr/>
          <p:nvPr/>
        </p:nvSpPr>
        <p:spPr>
          <a:xfrm flipH="1">
            <a:off x="6065348" y="3336963"/>
            <a:ext cx="2459017" cy="2125563"/>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gs>
              <a:gs pos="100000">
                <a:schemeClr val="bg1">
                  <a:lumMod val="95000"/>
                </a:schemeClr>
              </a:gs>
            </a:gsLst>
            <a:lin ang="5400000" scaled="1"/>
          </a:gradFill>
          <a:ln w="25400">
            <a:gradFill>
              <a:gsLst>
                <a:gs pos="0">
                  <a:schemeClr val="bg1"/>
                </a:gs>
                <a:gs pos="100000">
                  <a:schemeClr val="bg1">
                    <a:lumMod val="85000"/>
                  </a:schemeClr>
                </a:gs>
              </a:gsLst>
              <a:lin ang="8100000" scaled="0"/>
            </a:grad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1" name="任意多边形 11"/>
          <p:cNvSpPr/>
          <p:nvPr/>
        </p:nvSpPr>
        <p:spPr>
          <a:xfrm rot="14400000" flipH="1">
            <a:off x="4510773" y="1707773"/>
            <a:ext cx="2458888" cy="2125675"/>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gs>
              <a:gs pos="100000">
                <a:schemeClr val="bg1">
                  <a:lumMod val="95000"/>
                </a:schemeClr>
              </a:gs>
            </a:gsLst>
            <a:lin ang="5400000" scaled="1"/>
          </a:gradFill>
          <a:ln w="25400">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3" name="任意多边形 13"/>
          <p:cNvSpPr/>
          <p:nvPr/>
        </p:nvSpPr>
        <p:spPr>
          <a:xfrm rot="15321110">
            <a:off x="4770922" y="1856398"/>
            <a:ext cx="1047097" cy="1671415"/>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04E91"/>
          </a:solidFill>
          <a:ln>
            <a:solidFill>
              <a:srgbClr val="004E91"/>
            </a:solid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6" name="任意多边形 16"/>
          <p:cNvSpPr/>
          <p:nvPr/>
        </p:nvSpPr>
        <p:spPr>
          <a:xfrm rot="8121110">
            <a:off x="4727980" y="4529994"/>
            <a:ext cx="1047151" cy="1671325"/>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04E91"/>
          </a:solidFill>
          <a:ln>
            <a:solidFill>
              <a:srgbClr val="004E91"/>
            </a:solid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9" name="任意多边形 19"/>
          <p:cNvSpPr/>
          <p:nvPr/>
        </p:nvSpPr>
        <p:spPr>
          <a:xfrm rot="921110">
            <a:off x="7016727" y="3123523"/>
            <a:ext cx="1047151" cy="1671325"/>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04E91"/>
          </a:solidFill>
          <a:ln>
            <a:solidFill>
              <a:srgbClr val="004E91"/>
            </a:solid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34" name="组合 24"/>
          <p:cNvGrpSpPr/>
          <p:nvPr/>
        </p:nvGrpSpPr>
        <p:grpSpPr>
          <a:xfrm>
            <a:off x="1478945" y="3316569"/>
            <a:ext cx="3119864" cy="1541355"/>
            <a:chOff x="1318674" y="3069754"/>
            <a:chExt cx="3120421" cy="1541712"/>
          </a:xfrm>
        </p:grpSpPr>
        <p:sp>
          <p:nvSpPr>
            <p:cNvPr id="35" name="任意多边形 25"/>
            <p:cNvSpPr/>
            <p:nvPr/>
          </p:nvSpPr>
          <p:spPr>
            <a:xfrm rot="5400000" flipH="1">
              <a:off x="1566832" y="2933868"/>
              <a:ext cx="1488088" cy="1808019"/>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 fmla="*/ 1616857 w 1616857"/>
                <a:gd name="connsiteY0" fmla="*/ 2249715 h 2249715"/>
                <a:gd name="connsiteX1" fmla="*/ 1616857 w 1616857"/>
                <a:gd name="connsiteY1" fmla="*/ 1 h 2249715"/>
                <a:gd name="connsiteX2" fmla="*/ 1 w 1616857"/>
                <a:gd name="connsiteY2" fmla="*/ 0 h 2249715"/>
              </a:gdLst>
              <a:ahLst/>
              <a:cxnLst>
                <a:cxn ang="0">
                  <a:pos x="connsiteX0" y="connsiteY0"/>
                </a:cxn>
                <a:cxn ang="0">
                  <a:pos x="connsiteX1" y="connsiteY1"/>
                </a:cxn>
                <a:cxn ang="0">
                  <a:pos x="connsiteX2" y="connsiteY2"/>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6" name="椭圆 26"/>
            <p:cNvSpPr/>
            <p:nvPr/>
          </p:nvSpPr>
          <p:spPr>
            <a:xfrm rot="5400000" flipH="1">
              <a:off x="4377801" y="4550172"/>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0" name="椭圆 27"/>
            <p:cNvSpPr/>
            <p:nvPr/>
          </p:nvSpPr>
          <p:spPr>
            <a:xfrm rot="5400000" flipH="1">
              <a:off x="1316612" y="3071816"/>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cxnSp>
          <p:nvCxnSpPr>
            <p:cNvPr id="51" name="直接连接符 28"/>
            <p:cNvCxnSpPr>
              <a:stCxn id="35" idx="2"/>
            </p:cNvCxnSpPr>
            <p:nvPr/>
          </p:nvCxnSpPr>
          <p:spPr>
            <a:xfrm>
              <a:off x="3214886" y="4581921"/>
              <a:ext cx="1152128" cy="1"/>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52" name="组合 29"/>
          <p:cNvGrpSpPr/>
          <p:nvPr/>
        </p:nvGrpSpPr>
        <p:grpSpPr>
          <a:xfrm>
            <a:off x="6126541" y="1775208"/>
            <a:ext cx="4295296" cy="739762"/>
            <a:chOff x="5967100" y="1528041"/>
            <a:chExt cx="4296062" cy="739934"/>
          </a:xfrm>
        </p:grpSpPr>
        <p:sp>
          <p:nvSpPr>
            <p:cNvPr id="53" name="任意多边形 30"/>
            <p:cNvSpPr/>
            <p:nvPr/>
          </p:nvSpPr>
          <p:spPr>
            <a:xfrm rot="5400000">
              <a:off x="6625879" y="986999"/>
              <a:ext cx="666846" cy="1808019"/>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 fmla="*/ 1616857 w 1616857"/>
                <a:gd name="connsiteY0" fmla="*/ 2249715 h 2249715"/>
                <a:gd name="connsiteX1" fmla="*/ 1616857 w 1616857"/>
                <a:gd name="connsiteY1" fmla="*/ 1 h 2249715"/>
                <a:gd name="connsiteX2" fmla="*/ 1 w 1616857"/>
                <a:gd name="connsiteY2" fmla="*/ 0 h 2249715"/>
              </a:gdLst>
              <a:ahLst/>
              <a:cxnLst>
                <a:cxn ang="0">
                  <a:pos x="connsiteX0" y="connsiteY0"/>
                </a:cxn>
                <a:cxn ang="0">
                  <a:pos x="connsiteX1" y="connsiteY1"/>
                </a:cxn>
                <a:cxn ang="0">
                  <a:pos x="connsiteX2" y="connsiteY2"/>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4" name="椭圆 31"/>
            <p:cNvSpPr/>
            <p:nvPr/>
          </p:nvSpPr>
          <p:spPr>
            <a:xfrm rot="5400000" flipH="1">
              <a:off x="10201868" y="1525835"/>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5" name="椭圆 32"/>
            <p:cNvSpPr/>
            <p:nvPr/>
          </p:nvSpPr>
          <p:spPr>
            <a:xfrm rot="5400000" flipH="1">
              <a:off x="5965038" y="2202414"/>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cxnSp>
          <p:nvCxnSpPr>
            <p:cNvPr id="56" name="直接连接符 33"/>
            <p:cNvCxnSpPr/>
            <p:nvPr/>
          </p:nvCxnSpPr>
          <p:spPr>
            <a:xfrm>
              <a:off x="7863312" y="1557585"/>
              <a:ext cx="2336350" cy="0"/>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57" name="组合 34"/>
          <p:cNvGrpSpPr/>
          <p:nvPr/>
        </p:nvGrpSpPr>
        <p:grpSpPr>
          <a:xfrm>
            <a:off x="7262560" y="4094597"/>
            <a:ext cx="2951800" cy="739762"/>
            <a:chOff x="7103319" y="3847966"/>
            <a:chExt cx="2952327" cy="739934"/>
          </a:xfrm>
        </p:grpSpPr>
        <p:sp>
          <p:nvSpPr>
            <p:cNvPr id="58" name="任意多边形 35"/>
            <p:cNvSpPr/>
            <p:nvPr/>
          </p:nvSpPr>
          <p:spPr>
            <a:xfrm rot="5400000">
              <a:off x="7498068" y="3570955"/>
              <a:ext cx="666846" cy="1279958"/>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 fmla="*/ 1616857 w 1616857"/>
                <a:gd name="connsiteY0" fmla="*/ 2249715 h 2249715"/>
                <a:gd name="connsiteX1" fmla="*/ 1616857 w 1616857"/>
                <a:gd name="connsiteY1" fmla="*/ 1 h 2249715"/>
                <a:gd name="connsiteX2" fmla="*/ 1 w 1616857"/>
                <a:gd name="connsiteY2" fmla="*/ 0 h 2249715"/>
              </a:gdLst>
              <a:ahLst/>
              <a:cxnLst>
                <a:cxn ang="0">
                  <a:pos x="connsiteX0" y="connsiteY0"/>
                </a:cxn>
                <a:cxn ang="0">
                  <a:pos x="connsiteX1" y="connsiteY1"/>
                </a:cxn>
                <a:cxn ang="0">
                  <a:pos x="connsiteX2" y="connsiteY2"/>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9" name="椭圆 36"/>
            <p:cNvSpPr/>
            <p:nvPr/>
          </p:nvSpPr>
          <p:spPr>
            <a:xfrm rot="5400000" flipH="1">
              <a:off x="9994352" y="3845760"/>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0" name="椭圆 37"/>
            <p:cNvSpPr/>
            <p:nvPr/>
          </p:nvSpPr>
          <p:spPr>
            <a:xfrm rot="5400000" flipH="1">
              <a:off x="7101257" y="4522339"/>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cxnSp>
          <p:nvCxnSpPr>
            <p:cNvPr id="61" name="直接连接符 38"/>
            <p:cNvCxnSpPr/>
            <p:nvPr/>
          </p:nvCxnSpPr>
          <p:spPr>
            <a:xfrm>
              <a:off x="8471470" y="3877510"/>
              <a:ext cx="1492211" cy="0"/>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63" name="文本框 91"/>
          <p:cNvSpPr txBox="1"/>
          <p:nvPr/>
        </p:nvSpPr>
        <p:spPr>
          <a:xfrm>
            <a:off x="8022415" y="1936447"/>
            <a:ext cx="2520000" cy="307777"/>
          </a:xfrm>
          <a:prstGeom prst="rect">
            <a:avLst/>
          </a:prstGeom>
          <a:noFill/>
        </p:spPr>
        <p:txBody>
          <a:bodyPr wrap="square" rtlCol="0">
            <a:spAutoFit/>
          </a:bodyPr>
          <a:lstStyle/>
          <a:p>
            <a:pPr algn="r" defTabSz="1187593"/>
            <a:r>
              <a:rPr lang="ru-RU" altLang="zh-CN" sz="1400" b="1"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sym typeface="+mn-lt"/>
              </a:rPr>
              <a:t>ИМИДЖ ГОСУДАРСТВА</a:t>
            </a:r>
            <a:endParaRPr lang="ru-RU" altLang="zh-CN" sz="1400" b="1" dirty="0">
              <a:solidFill>
                <a:srgbClr val="18478F"/>
              </a:solidFill>
              <a:latin typeface="Helvetica" panose="020B0604020202020204" pitchFamily="34" charset="0"/>
              <a:ea typeface="微软雅黑" panose="020B0503020204020204" pitchFamily="34" charset="-122"/>
              <a:cs typeface="Helvetica" panose="020B0604020202020204" pitchFamily="34" charset="0"/>
              <a:sym typeface="+mn-lt"/>
            </a:endParaRPr>
          </a:p>
        </p:txBody>
      </p:sp>
      <p:sp>
        <p:nvSpPr>
          <p:cNvPr id="66" name="文本框 112"/>
          <p:cNvSpPr txBox="1"/>
          <p:nvPr/>
        </p:nvSpPr>
        <p:spPr>
          <a:xfrm>
            <a:off x="8688851" y="4267607"/>
            <a:ext cx="2924040" cy="523220"/>
          </a:xfrm>
          <a:prstGeom prst="rect">
            <a:avLst/>
          </a:prstGeom>
          <a:noFill/>
        </p:spPr>
        <p:txBody>
          <a:bodyPr wrap="square" rtlCol="0">
            <a:spAutoFit/>
          </a:bodyPr>
          <a:lstStyle/>
          <a:p>
            <a:pPr algn="r" defTabSz="1187593"/>
            <a:r>
              <a:rPr lang="ru-RU" altLang="zh-CN" sz="1400" b="1"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sym typeface="+mn-lt"/>
              </a:rPr>
              <a:t>ИМИДЖ</a:t>
            </a:r>
            <a:br>
              <a:rPr lang="ru-RU" altLang="zh-CN" sz="1400" b="1"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sym typeface="+mn-lt"/>
              </a:rPr>
            </a:br>
            <a:r>
              <a:rPr lang="ru-RU" altLang="zh-CN" sz="1400" b="1"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sym typeface="+mn-lt"/>
              </a:rPr>
              <a:t>ГОСУДАРСТВЕННОГО ОРГАНА</a:t>
            </a:r>
            <a:endParaRPr lang="ru-RU" altLang="zh-CN" sz="1400" b="1" dirty="0">
              <a:solidFill>
                <a:srgbClr val="18478F"/>
              </a:solidFill>
              <a:latin typeface="Helvetica" panose="020B0604020202020204" pitchFamily="34" charset="0"/>
              <a:ea typeface="微软雅黑" panose="020B0503020204020204" pitchFamily="34" charset="-122"/>
              <a:cs typeface="Helvetica" panose="020B0604020202020204" pitchFamily="34" charset="0"/>
              <a:sym typeface="+mn-lt"/>
            </a:endParaRPr>
          </a:p>
        </p:txBody>
      </p:sp>
      <p:sp>
        <p:nvSpPr>
          <p:cNvPr id="69" name="文本框 120"/>
          <p:cNvSpPr txBox="1"/>
          <p:nvPr/>
        </p:nvSpPr>
        <p:spPr>
          <a:xfrm>
            <a:off x="512799" y="3535317"/>
            <a:ext cx="3042437" cy="738664"/>
          </a:xfrm>
          <a:prstGeom prst="rect">
            <a:avLst/>
          </a:prstGeom>
          <a:noFill/>
        </p:spPr>
        <p:txBody>
          <a:bodyPr wrap="square" rtlCol="0">
            <a:spAutoFit/>
          </a:bodyPr>
          <a:lstStyle/>
          <a:p>
            <a:pPr defTabSz="1187593"/>
            <a:r>
              <a:rPr lang="ru-RU" altLang="zh-CN" sz="1400" b="1"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sym typeface="+mn-lt"/>
              </a:rPr>
              <a:t>ИМИДЖ </a:t>
            </a:r>
            <a:br>
              <a:rPr lang="ru-RU" altLang="zh-CN" sz="1400" b="1"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sym typeface="+mn-lt"/>
              </a:rPr>
            </a:br>
            <a:r>
              <a:rPr lang="ru-RU" altLang="zh-CN" sz="1400" b="1"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sym typeface="+mn-lt"/>
              </a:rPr>
              <a:t>РАБОТНИКА ГОСУДАРСТВЕННОГО ОРГАНА</a:t>
            </a:r>
            <a:endParaRPr lang="ru-RU" altLang="zh-CN" sz="1400" b="1" dirty="0">
              <a:solidFill>
                <a:srgbClr val="18478F"/>
              </a:solidFill>
              <a:latin typeface="Helvetica" panose="020B0604020202020204" pitchFamily="34" charset="0"/>
              <a:ea typeface="微软雅黑" panose="020B0503020204020204" pitchFamily="34" charset="-122"/>
              <a:cs typeface="Helvetica" panose="020B0604020202020204" pitchFamily="34" charset="0"/>
              <a:sym typeface="+mn-lt"/>
            </a:endParaRPr>
          </a:p>
        </p:txBody>
      </p:sp>
      <p:pic>
        <p:nvPicPr>
          <p:cNvPr id="3" name="Рисунок 2"/>
          <p:cNvPicPr>
            <a:picLocks noChangeAspect="1"/>
          </p:cNvPicPr>
          <p:nvPr/>
        </p:nvPicPr>
        <p:blipFill>
          <a:blip r:embed="rId3"/>
          <a:stretch>
            <a:fillRect/>
          </a:stretch>
        </p:blipFill>
        <p:spPr>
          <a:xfrm>
            <a:off x="4985400" y="3959185"/>
            <a:ext cx="720000" cy="720000"/>
          </a:xfrm>
          <a:prstGeom prst="rect">
            <a:avLst/>
          </a:prstGeom>
        </p:spPr>
      </p:pic>
      <p:pic>
        <p:nvPicPr>
          <p:cNvPr id="4" name="Рисунок 3"/>
          <p:cNvPicPr>
            <a:picLocks noChangeAspect="1"/>
          </p:cNvPicPr>
          <p:nvPr/>
        </p:nvPicPr>
        <p:blipFill>
          <a:blip r:embed="rId4"/>
          <a:stretch>
            <a:fillRect/>
          </a:stretch>
        </p:blipFill>
        <p:spPr>
          <a:xfrm>
            <a:off x="5724181" y="2912197"/>
            <a:ext cx="720000" cy="720000"/>
          </a:xfrm>
          <a:prstGeom prst="rect">
            <a:avLst/>
          </a:prstGeom>
        </p:spPr>
      </p:pic>
      <p:pic>
        <p:nvPicPr>
          <p:cNvPr id="6" name="Рисунок 5"/>
          <p:cNvPicPr>
            <a:picLocks noChangeAspect="1"/>
          </p:cNvPicPr>
          <p:nvPr/>
        </p:nvPicPr>
        <p:blipFill>
          <a:blip r:embed="rId5"/>
          <a:stretch>
            <a:fillRect/>
          </a:stretch>
        </p:blipFill>
        <p:spPr>
          <a:xfrm>
            <a:off x="6342777" y="3968996"/>
            <a:ext cx="720000" cy="720000"/>
          </a:xfrm>
          <a:prstGeom prst="rect">
            <a:avLst/>
          </a:prstGeom>
        </p:spPr>
      </p:pic>
      <p:sp>
        <p:nvSpPr>
          <p:cNvPr id="71" name="Text Box 11"/>
          <p:cNvSpPr txBox="1">
            <a:spLocks noChangeArrowheads="1"/>
          </p:cNvSpPr>
          <p:nvPr/>
        </p:nvSpPr>
        <p:spPr bwMode="auto">
          <a:xfrm>
            <a:off x="1910499" y="183934"/>
            <a:ext cx="8122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ru-RU" altLang="zh-CN" sz="2000"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rPr>
              <a:t>О КОДЕКСЕ ЭТИКИ И ПРАВИЛАХ СЛУЖЕБНОГО ПОВЕДЕНИЯ</a:t>
            </a:r>
            <a:endParaRPr lang="en-US" altLang="zh-CN" sz="2000" dirty="0">
              <a:solidFill>
                <a:srgbClr val="18478F"/>
              </a:solidFill>
              <a:latin typeface="Helvetica" panose="020B0604020202020204" pitchFamily="34" charset="0"/>
              <a:ea typeface="微软雅黑" panose="020B0503020204020204" pitchFamily="34" charset="-122"/>
              <a:cs typeface="Helvetica" panose="020B0604020202020204" pitchFamily="34" charset="0"/>
            </a:endParaRPr>
          </a:p>
        </p:txBody>
      </p:sp>
    </p:spTree>
    <p:extLst>
      <p:ext uri="{BB962C8B-B14F-4D97-AF65-F5344CB8AC3E}">
        <p14:creationId xmlns:p14="http://schemas.microsoft.com/office/powerpoint/2010/main" val="2541538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id="{B078C6D5-B61B-67BC-C16C-CA9E644A6229}"/>
              </a:ext>
            </a:extLst>
          </p:cNvPr>
          <p:cNvCxnSpPr/>
          <p:nvPr/>
        </p:nvCxnSpPr>
        <p:spPr>
          <a:xfrm>
            <a:off x="1910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grpSp>
        <p:nvGrpSpPr>
          <p:cNvPr id="36" name="组合 1"/>
          <p:cNvGrpSpPr/>
          <p:nvPr/>
        </p:nvGrpSpPr>
        <p:grpSpPr>
          <a:xfrm>
            <a:off x="6403332" y="1876208"/>
            <a:ext cx="822229" cy="4036248"/>
            <a:chOff x="5684759" y="1878541"/>
            <a:chExt cx="822482" cy="4037493"/>
          </a:xfrm>
        </p:grpSpPr>
        <p:sp>
          <p:nvSpPr>
            <p:cNvPr id="37" name="Isosceles Triangle 4"/>
            <p:cNvSpPr/>
            <p:nvPr/>
          </p:nvSpPr>
          <p:spPr>
            <a:xfrm flipV="1">
              <a:off x="5769820" y="5079140"/>
              <a:ext cx="657770" cy="836894"/>
            </a:xfrm>
            <a:prstGeom prst="triangle">
              <a:avLst/>
            </a:prstGeom>
            <a:solidFill>
              <a:srgbClr val="D3A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38" name="Isosceles Triangle 5"/>
            <p:cNvSpPr/>
            <p:nvPr/>
          </p:nvSpPr>
          <p:spPr>
            <a:xfrm flipV="1">
              <a:off x="5966090" y="5578576"/>
              <a:ext cx="265230" cy="33745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43" name="Oval 10"/>
            <p:cNvSpPr/>
            <p:nvPr/>
          </p:nvSpPr>
          <p:spPr>
            <a:xfrm>
              <a:off x="5714227" y="3827658"/>
              <a:ext cx="105312" cy="105312"/>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45" name="Oval 12"/>
            <p:cNvSpPr/>
            <p:nvPr/>
          </p:nvSpPr>
          <p:spPr>
            <a:xfrm>
              <a:off x="5684759" y="1878541"/>
              <a:ext cx="170121" cy="170121"/>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47" name="Oval 13"/>
            <p:cNvSpPr/>
            <p:nvPr/>
          </p:nvSpPr>
          <p:spPr>
            <a:xfrm>
              <a:off x="5684759" y="2303801"/>
              <a:ext cx="170121" cy="170121"/>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48" name="Oval 14"/>
            <p:cNvSpPr/>
            <p:nvPr/>
          </p:nvSpPr>
          <p:spPr>
            <a:xfrm>
              <a:off x="5708564" y="2796776"/>
              <a:ext cx="105312" cy="105312"/>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62" name="Oval 15"/>
            <p:cNvSpPr/>
            <p:nvPr/>
          </p:nvSpPr>
          <p:spPr>
            <a:xfrm>
              <a:off x="6313062" y="1878541"/>
              <a:ext cx="170121" cy="170121"/>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64" name="Oval 16"/>
            <p:cNvSpPr/>
            <p:nvPr/>
          </p:nvSpPr>
          <p:spPr>
            <a:xfrm>
              <a:off x="6031315" y="1891979"/>
              <a:ext cx="105312" cy="105312"/>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65" name="Oval 17"/>
            <p:cNvSpPr/>
            <p:nvPr/>
          </p:nvSpPr>
          <p:spPr>
            <a:xfrm>
              <a:off x="6369524" y="2742428"/>
              <a:ext cx="105312" cy="105312"/>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67" name="Oval 18"/>
            <p:cNvSpPr/>
            <p:nvPr/>
          </p:nvSpPr>
          <p:spPr>
            <a:xfrm>
              <a:off x="6318722" y="2310484"/>
              <a:ext cx="170121" cy="170121"/>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68" name="Oval 19"/>
            <p:cNvSpPr/>
            <p:nvPr/>
          </p:nvSpPr>
          <p:spPr>
            <a:xfrm>
              <a:off x="6337120" y="2968766"/>
              <a:ext cx="170121" cy="170121"/>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70" name="Oval 20"/>
            <p:cNvSpPr/>
            <p:nvPr/>
          </p:nvSpPr>
          <p:spPr>
            <a:xfrm>
              <a:off x="6369524" y="3574392"/>
              <a:ext cx="105312" cy="105312"/>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73" name="Oval 23"/>
            <p:cNvSpPr/>
            <p:nvPr/>
          </p:nvSpPr>
          <p:spPr>
            <a:xfrm>
              <a:off x="6014094" y="2972426"/>
              <a:ext cx="105312" cy="105312"/>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74" name="Oval 24"/>
            <p:cNvSpPr/>
            <p:nvPr/>
          </p:nvSpPr>
          <p:spPr>
            <a:xfrm>
              <a:off x="6051566" y="3274691"/>
              <a:ext cx="170121" cy="170121"/>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75" name="Oval 25"/>
            <p:cNvSpPr/>
            <p:nvPr/>
          </p:nvSpPr>
          <p:spPr>
            <a:xfrm>
              <a:off x="5858211" y="3883974"/>
              <a:ext cx="247155" cy="247155"/>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76" name="Oval 26"/>
            <p:cNvSpPr/>
            <p:nvPr/>
          </p:nvSpPr>
          <p:spPr>
            <a:xfrm>
              <a:off x="5927988" y="2147452"/>
              <a:ext cx="247155" cy="247155"/>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77" name="Oval 27"/>
            <p:cNvSpPr/>
            <p:nvPr/>
          </p:nvSpPr>
          <p:spPr>
            <a:xfrm>
              <a:off x="6136626" y="2597090"/>
              <a:ext cx="105312" cy="105312"/>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78" name="Oval 28"/>
            <p:cNvSpPr/>
            <p:nvPr/>
          </p:nvSpPr>
          <p:spPr>
            <a:xfrm>
              <a:off x="6098705" y="4407724"/>
              <a:ext cx="170121" cy="170121"/>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79" name="Oval 29"/>
            <p:cNvSpPr/>
            <p:nvPr/>
          </p:nvSpPr>
          <p:spPr>
            <a:xfrm>
              <a:off x="5926003" y="3568827"/>
              <a:ext cx="105312" cy="105312"/>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cxnSp>
          <p:nvCxnSpPr>
            <p:cNvPr id="80" name="Straight Connector 30"/>
            <p:cNvCxnSpPr/>
            <p:nvPr/>
          </p:nvCxnSpPr>
          <p:spPr>
            <a:xfrm>
              <a:off x="5854880" y="4774871"/>
              <a:ext cx="133418" cy="149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1" name="Straight Connector 31"/>
            <p:cNvCxnSpPr/>
            <p:nvPr/>
          </p:nvCxnSpPr>
          <p:spPr>
            <a:xfrm flipV="1">
              <a:off x="6083574" y="4774871"/>
              <a:ext cx="253546" cy="149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2" name="Straight Connector 32"/>
            <p:cNvCxnSpPr/>
            <p:nvPr/>
          </p:nvCxnSpPr>
          <p:spPr>
            <a:xfrm flipH="1" flipV="1">
              <a:off x="6422180" y="4470601"/>
              <a:ext cx="1" cy="21920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4" name="Straight Connector 34"/>
            <p:cNvCxnSpPr>
              <a:endCxn id="70" idx="4"/>
            </p:cNvCxnSpPr>
            <p:nvPr/>
          </p:nvCxnSpPr>
          <p:spPr>
            <a:xfrm flipV="1">
              <a:off x="6422180" y="3679704"/>
              <a:ext cx="0" cy="18218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5" name="Straight Connector 35"/>
            <p:cNvCxnSpPr>
              <a:stCxn id="70" idx="0"/>
              <a:endCxn id="68" idx="4"/>
            </p:cNvCxnSpPr>
            <p:nvPr/>
          </p:nvCxnSpPr>
          <p:spPr>
            <a:xfrm flipV="1">
              <a:off x="6422180" y="3138887"/>
              <a:ext cx="1" cy="43550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6" name="Straight Connector 36"/>
            <p:cNvCxnSpPr>
              <a:stCxn id="68" idx="0"/>
              <a:endCxn id="65" idx="4"/>
            </p:cNvCxnSpPr>
            <p:nvPr/>
          </p:nvCxnSpPr>
          <p:spPr>
            <a:xfrm flipH="1" flipV="1">
              <a:off x="6422180" y="2847740"/>
              <a:ext cx="1" cy="121026"/>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7" name="Straight Connector 37"/>
            <p:cNvCxnSpPr>
              <a:stCxn id="65" idx="0"/>
              <a:endCxn id="67" idx="4"/>
            </p:cNvCxnSpPr>
            <p:nvPr/>
          </p:nvCxnSpPr>
          <p:spPr>
            <a:xfrm flipH="1" flipV="1">
              <a:off x="6403783" y="2480605"/>
              <a:ext cx="18397" cy="261823"/>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8" name="Straight Connector 38"/>
            <p:cNvCxnSpPr>
              <a:stCxn id="67" idx="0"/>
              <a:endCxn id="62" idx="4"/>
            </p:cNvCxnSpPr>
            <p:nvPr/>
          </p:nvCxnSpPr>
          <p:spPr>
            <a:xfrm flipH="1" flipV="1">
              <a:off x="6398123" y="2048662"/>
              <a:ext cx="5660" cy="26182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9" name="Straight Connector 39"/>
            <p:cNvCxnSpPr>
              <a:stCxn id="62" idx="2"/>
              <a:endCxn id="64" idx="6"/>
            </p:cNvCxnSpPr>
            <p:nvPr/>
          </p:nvCxnSpPr>
          <p:spPr>
            <a:xfrm flipH="1" flipV="1">
              <a:off x="6136627" y="1944635"/>
              <a:ext cx="176435" cy="1896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90" name="Straight Connector 40"/>
            <p:cNvCxnSpPr>
              <a:stCxn id="64" idx="2"/>
              <a:endCxn id="45" idx="6"/>
            </p:cNvCxnSpPr>
            <p:nvPr/>
          </p:nvCxnSpPr>
          <p:spPr>
            <a:xfrm flipH="1">
              <a:off x="5854880" y="1944635"/>
              <a:ext cx="176435" cy="1896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91" name="Straight Connector 41"/>
            <p:cNvCxnSpPr>
              <a:stCxn id="45" idx="4"/>
              <a:endCxn id="47" idx="0"/>
            </p:cNvCxnSpPr>
            <p:nvPr/>
          </p:nvCxnSpPr>
          <p:spPr>
            <a:xfrm>
              <a:off x="5769820" y="2048662"/>
              <a:ext cx="0" cy="25513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92" name="Straight Connector 42"/>
            <p:cNvCxnSpPr>
              <a:stCxn id="47" idx="4"/>
              <a:endCxn id="48" idx="0"/>
            </p:cNvCxnSpPr>
            <p:nvPr/>
          </p:nvCxnSpPr>
          <p:spPr>
            <a:xfrm flipH="1">
              <a:off x="5761220" y="2473922"/>
              <a:ext cx="8600" cy="322854"/>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93" name="Straight Connector 43"/>
            <p:cNvCxnSpPr>
              <a:stCxn id="48" idx="4"/>
            </p:cNvCxnSpPr>
            <p:nvPr/>
          </p:nvCxnSpPr>
          <p:spPr>
            <a:xfrm>
              <a:off x="5761220" y="2902088"/>
              <a:ext cx="8600" cy="372604"/>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94" name="Straight Connector 44"/>
            <p:cNvCxnSpPr>
              <a:endCxn id="43" idx="0"/>
            </p:cNvCxnSpPr>
            <p:nvPr/>
          </p:nvCxnSpPr>
          <p:spPr>
            <a:xfrm flipH="1">
              <a:off x="5766883" y="3444813"/>
              <a:ext cx="2937" cy="38284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46"/>
            <p:cNvCxnSpPr/>
            <p:nvPr/>
          </p:nvCxnSpPr>
          <p:spPr>
            <a:xfrm>
              <a:off x="5769820" y="4407360"/>
              <a:ext cx="0" cy="282450"/>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97" name="Straight Connector 47"/>
            <p:cNvCxnSpPr>
              <a:endCxn id="78" idx="2"/>
            </p:cNvCxnSpPr>
            <p:nvPr/>
          </p:nvCxnSpPr>
          <p:spPr>
            <a:xfrm flipV="1">
              <a:off x="5829966" y="4492785"/>
              <a:ext cx="268739" cy="22193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98" name="Straight Connector 48"/>
            <p:cNvCxnSpPr>
              <a:stCxn id="78" idx="6"/>
            </p:cNvCxnSpPr>
            <p:nvPr/>
          </p:nvCxnSpPr>
          <p:spPr>
            <a:xfrm>
              <a:off x="6268826" y="4492785"/>
              <a:ext cx="93208" cy="22193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99" name="Straight Connector 49"/>
            <p:cNvCxnSpPr>
              <a:stCxn id="78" idx="4"/>
            </p:cNvCxnSpPr>
            <p:nvPr/>
          </p:nvCxnSpPr>
          <p:spPr>
            <a:xfrm flipH="1">
              <a:off x="6069621" y="4577845"/>
              <a:ext cx="114145" cy="164833"/>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0" name="Straight Connector 50"/>
            <p:cNvCxnSpPr>
              <a:stCxn id="78" idx="1"/>
            </p:cNvCxnSpPr>
            <p:nvPr/>
          </p:nvCxnSpPr>
          <p:spPr>
            <a:xfrm flipH="1" flipV="1">
              <a:off x="5854880" y="4322300"/>
              <a:ext cx="268739" cy="11033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1" name="Straight Connector 51"/>
            <p:cNvCxnSpPr>
              <a:endCxn id="75" idx="3"/>
            </p:cNvCxnSpPr>
            <p:nvPr/>
          </p:nvCxnSpPr>
          <p:spPr>
            <a:xfrm flipV="1">
              <a:off x="5829966" y="4094934"/>
              <a:ext cx="64440" cy="16721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2" name="Straight Connector 52"/>
            <p:cNvCxnSpPr>
              <a:stCxn id="75" idx="6"/>
            </p:cNvCxnSpPr>
            <p:nvPr/>
          </p:nvCxnSpPr>
          <p:spPr>
            <a:xfrm flipV="1">
              <a:off x="6105366" y="3946950"/>
              <a:ext cx="231753" cy="6060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3" name="Straight Connector 53"/>
            <p:cNvCxnSpPr>
              <a:endCxn id="75" idx="5"/>
            </p:cNvCxnSpPr>
            <p:nvPr/>
          </p:nvCxnSpPr>
          <p:spPr>
            <a:xfrm flipH="1" flipV="1">
              <a:off x="6069171" y="4094934"/>
              <a:ext cx="315776" cy="28577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4" name="Straight Connector 54"/>
            <p:cNvCxnSpPr>
              <a:stCxn id="78" idx="0"/>
            </p:cNvCxnSpPr>
            <p:nvPr/>
          </p:nvCxnSpPr>
          <p:spPr>
            <a:xfrm flipV="1">
              <a:off x="6183766" y="4007096"/>
              <a:ext cx="178267" cy="40062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5" name="Straight Connector 55"/>
            <p:cNvCxnSpPr>
              <a:endCxn id="79" idx="5"/>
            </p:cNvCxnSpPr>
            <p:nvPr/>
          </p:nvCxnSpPr>
          <p:spPr>
            <a:xfrm flipH="1" flipV="1">
              <a:off x="6015892" y="3658716"/>
              <a:ext cx="346141" cy="22808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6" name="Straight Connector 56"/>
            <p:cNvCxnSpPr>
              <a:stCxn id="43" idx="7"/>
              <a:endCxn id="79" idx="3"/>
            </p:cNvCxnSpPr>
            <p:nvPr/>
          </p:nvCxnSpPr>
          <p:spPr>
            <a:xfrm flipV="1">
              <a:off x="5804116" y="3658716"/>
              <a:ext cx="137310" cy="18436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7" name="Straight Connector 57"/>
            <p:cNvCxnSpPr>
              <a:stCxn id="79" idx="7"/>
              <a:endCxn id="74" idx="3"/>
            </p:cNvCxnSpPr>
            <p:nvPr/>
          </p:nvCxnSpPr>
          <p:spPr>
            <a:xfrm flipV="1">
              <a:off x="6015892" y="3419898"/>
              <a:ext cx="60588" cy="16435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58"/>
            <p:cNvCxnSpPr>
              <a:stCxn id="70" idx="1"/>
              <a:endCxn id="74" idx="5"/>
            </p:cNvCxnSpPr>
            <p:nvPr/>
          </p:nvCxnSpPr>
          <p:spPr>
            <a:xfrm flipH="1" flipV="1">
              <a:off x="6196773" y="3419898"/>
              <a:ext cx="188174" cy="16991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9" name="Straight Connector 59"/>
            <p:cNvCxnSpPr>
              <a:stCxn id="75" idx="0"/>
              <a:endCxn id="79" idx="4"/>
            </p:cNvCxnSpPr>
            <p:nvPr/>
          </p:nvCxnSpPr>
          <p:spPr>
            <a:xfrm flipH="1" flipV="1">
              <a:off x="5978659" y="3674139"/>
              <a:ext cx="3130" cy="20983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10" name="Straight Connector 60"/>
            <p:cNvCxnSpPr>
              <a:stCxn id="79" idx="0"/>
            </p:cNvCxnSpPr>
            <p:nvPr/>
          </p:nvCxnSpPr>
          <p:spPr>
            <a:xfrm flipH="1" flipV="1">
              <a:off x="5829966" y="3419899"/>
              <a:ext cx="148693" cy="14892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11" name="Straight Connector 61"/>
            <p:cNvCxnSpPr>
              <a:endCxn id="73" idx="3"/>
            </p:cNvCxnSpPr>
            <p:nvPr/>
          </p:nvCxnSpPr>
          <p:spPr>
            <a:xfrm flipV="1">
              <a:off x="5829966" y="3062315"/>
              <a:ext cx="199551" cy="237291"/>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12" name="Straight Connector 62"/>
            <p:cNvCxnSpPr>
              <a:stCxn id="73" idx="1"/>
              <a:endCxn id="48" idx="6"/>
            </p:cNvCxnSpPr>
            <p:nvPr/>
          </p:nvCxnSpPr>
          <p:spPr>
            <a:xfrm flipH="1" flipV="1">
              <a:off x="5813876" y="2849432"/>
              <a:ext cx="215641" cy="13841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13" name="Straight Connector 63"/>
            <p:cNvCxnSpPr>
              <a:stCxn id="48" idx="7"/>
              <a:endCxn id="77" idx="2"/>
            </p:cNvCxnSpPr>
            <p:nvPr/>
          </p:nvCxnSpPr>
          <p:spPr>
            <a:xfrm flipV="1">
              <a:off x="5798453" y="2649746"/>
              <a:ext cx="338173" cy="162453"/>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14" name="Straight Connector 64"/>
            <p:cNvCxnSpPr>
              <a:stCxn id="73" idx="0"/>
              <a:endCxn id="77" idx="4"/>
            </p:cNvCxnSpPr>
            <p:nvPr/>
          </p:nvCxnSpPr>
          <p:spPr>
            <a:xfrm flipV="1">
              <a:off x="6066750" y="2702402"/>
              <a:ext cx="122532" cy="270024"/>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15" name="Straight Connector 65"/>
            <p:cNvCxnSpPr>
              <a:stCxn id="74" idx="0"/>
              <a:endCxn id="73" idx="5"/>
            </p:cNvCxnSpPr>
            <p:nvPr/>
          </p:nvCxnSpPr>
          <p:spPr>
            <a:xfrm flipH="1" flipV="1">
              <a:off x="6103983" y="3062315"/>
              <a:ext cx="32644" cy="212376"/>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16" name="Straight Connector 66"/>
            <p:cNvCxnSpPr>
              <a:stCxn id="73" idx="7"/>
              <a:endCxn id="65" idx="2"/>
            </p:cNvCxnSpPr>
            <p:nvPr/>
          </p:nvCxnSpPr>
          <p:spPr>
            <a:xfrm flipV="1">
              <a:off x="6103983" y="2795084"/>
              <a:ext cx="265541" cy="19276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17" name="Straight Connector 67"/>
            <p:cNvCxnSpPr>
              <a:stCxn id="65" idx="1"/>
              <a:endCxn id="77" idx="6"/>
            </p:cNvCxnSpPr>
            <p:nvPr/>
          </p:nvCxnSpPr>
          <p:spPr>
            <a:xfrm flipH="1" flipV="1">
              <a:off x="6241938" y="2649746"/>
              <a:ext cx="143009" cy="10810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18" name="Straight Connector 68"/>
            <p:cNvCxnSpPr>
              <a:stCxn id="77" idx="7"/>
              <a:endCxn id="67" idx="3"/>
            </p:cNvCxnSpPr>
            <p:nvPr/>
          </p:nvCxnSpPr>
          <p:spPr>
            <a:xfrm flipV="1">
              <a:off x="6226515" y="2455691"/>
              <a:ext cx="117121" cy="15682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19" name="Straight Connector 69"/>
            <p:cNvCxnSpPr>
              <a:stCxn id="77" idx="1"/>
              <a:endCxn id="76" idx="4"/>
            </p:cNvCxnSpPr>
            <p:nvPr/>
          </p:nvCxnSpPr>
          <p:spPr>
            <a:xfrm flipH="1" flipV="1">
              <a:off x="6051566" y="2394607"/>
              <a:ext cx="100483" cy="217906"/>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20" name="Straight Connector 70"/>
            <p:cNvCxnSpPr>
              <a:stCxn id="47" idx="7"/>
              <a:endCxn id="76" idx="2"/>
            </p:cNvCxnSpPr>
            <p:nvPr/>
          </p:nvCxnSpPr>
          <p:spPr>
            <a:xfrm flipV="1">
              <a:off x="5829966" y="2271030"/>
              <a:ext cx="98022" cy="5768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21" name="Straight Connector 71"/>
            <p:cNvCxnSpPr>
              <a:stCxn id="76" idx="1"/>
              <a:endCxn id="45" idx="5"/>
            </p:cNvCxnSpPr>
            <p:nvPr/>
          </p:nvCxnSpPr>
          <p:spPr>
            <a:xfrm flipH="1" flipV="1">
              <a:off x="5829966" y="2023748"/>
              <a:ext cx="134217" cy="15989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22" name="Straight Connector 72"/>
            <p:cNvCxnSpPr>
              <a:stCxn id="76" idx="0"/>
              <a:endCxn id="64" idx="4"/>
            </p:cNvCxnSpPr>
            <p:nvPr/>
          </p:nvCxnSpPr>
          <p:spPr>
            <a:xfrm flipV="1">
              <a:off x="6051566" y="1997291"/>
              <a:ext cx="32405" cy="150161"/>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23" name="Straight Connector 73"/>
            <p:cNvCxnSpPr>
              <a:stCxn id="76" idx="7"/>
              <a:endCxn id="62" idx="3"/>
            </p:cNvCxnSpPr>
            <p:nvPr/>
          </p:nvCxnSpPr>
          <p:spPr>
            <a:xfrm flipV="1">
              <a:off x="6138948" y="2023748"/>
              <a:ext cx="199028" cy="15989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24" name="Straight Connector 74"/>
            <p:cNvCxnSpPr>
              <a:stCxn id="76" idx="6"/>
              <a:endCxn id="67" idx="1"/>
            </p:cNvCxnSpPr>
            <p:nvPr/>
          </p:nvCxnSpPr>
          <p:spPr>
            <a:xfrm>
              <a:off x="6175143" y="2271030"/>
              <a:ext cx="168493" cy="6436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25" name="Oval 75"/>
            <p:cNvSpPr/>
            <p:nvPr/>
          </p:nvSpPr>
          <p:spPr>
            <a:xfrm>
              <a:off x="5968564" y="5535435"/>
              <a:ext cx="260282" cy="86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41" name="Oval 6"/>
            <p:cNvSpPr/>
            <p:nvPr/>
          </p:nvSpPr>
          <p:spPr>
            <a:xfrm>
              <a:off x="5684759" y="4727416"/>
              <a:ext cx="170121" cy="170121"/>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42" name="Oval 7"/>
            <p:cNvSpPr/>
            <p:nvPr/>
          </p:nvSpPr>
          <p:spPr>
            <a:xfrm>
              <a:off x="5988298" y="4766331"/>
              <a:ext cx="95276" cy="95276"/>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43" name="Oval 8"/>
            <p:cNvSpPr/>
            <p:nvPr/>
          </p:nvSpPr>
          <p:spPr>
            <a:xfrm>
              <a:off x="6337120" y="4727416"/>
              <a:ext cx="170121" cy="170121"/>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7DC4E8"/>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44" name="Oval 9"/>
            <p:cNvSpPr/>
            <p:nvPr/>
          </p:nvSpPr>
          <p:spPr>
            <a:xfrm>
              <a:off x="5684759" y="4274846"/>
              <a:ext cx="170121" cy="170121"/>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45" name="Oval 11"/>
            <p:cNvSpPr/>
            <p:nvPr/>
          </p:nvSpPr>
          <p:spPr>
            <a:xfrm>
              <a:off x="5684759" y="3312298"/>
              <a:ext cx="170121" cy="170121"/>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46" name="Oval 21"/>
            <p:cNvSpPr/>
            <p:nvPr/>
          </p:nvSpPr>
          <p:spPr>
            <a:xfrm>
              <a:off x="6337119" y="3899495"/>
              <a:ext cx="170121" cy="170121"/>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47" name="Oval 22"/>
            <p:cNvSpPr/>
            <p:nvPr/>
          </p:nvSpPr>
          <p:spPr>
            <a:xfrm>
              <a:off x="6369524" y="4402895"/>
              <a:ext cx="105312" cy="105312"/>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cxnSp>
          <p:nvCxnSpPr>
            <p:cNvPr id="148" name="Straight Connector 30"/>
            <p:cNvCxnSpPr>
              <a:stCxn id="141" idx="6"/>
              <a:endCxn id="142" idx="2"/>
            </p:cNvCxnSpPr>
            <p:nvPr/>
          </p:nvCxnSpPr>
          <p:spPr>
            <a:xfrm>
              <a:off x="5854880" y="4812478"/>
              <a:ext cx="133418" cy="1492"/>
            </a:xfrm>
            <a:prstGeom prst="line">
              <a:avLst/>
            </a:prstGeom>
            <a:ln w="3175">
              <a:solidFill>
                <a:srgbClr val="004E91"/>
              </a:solidFill>
              <a:prstDash val="dashDot"/>
            </a:ln>
          </p:spPr>
          <p:style>
            <a:lnRef idx="1">
              <a:schemeClr val="accent1"/>
            </a:lnRef>
            <a:fillRef idx="0">
              <a:schemeClr val="accent1"/>
            </a:fillRef>
            <a:effectRef idx="0">
              <a:schemeClr val="accent1"/>
            </a:effectRef>
            <a:fontRef idx="minor">
              <a:schemeClr val="tx1"/>
            </a:fontRef>
          </p:style>
        </p:cxnSp>
        <p:cxnSp>
          <p:nvCxnSpPr>
            <p:cNvPr id="149" name="Straight Connector 48"/>
            <p:cNvCxnSpPr>
              <a:endCxn id="143" idx="1"/>
            </p:cNvCxnSpPr>
            <p:nvPr/>
          </p:nvCxnSpPr>
          <p:spPr>
            <a:xfrm>
              <a:off x="6268826" y="4530392"/>
              <a:ext cx="93208" cy="221939"/>
            </a:xfrm>
            <a:prstGeom prst="line">
              <a:avLst/>
            </a:prstGeom>
            <a:ln w="3175">
              <a:solidFill>
                <a:srgbClr val="004E91"/>
              </a:solidFill>
              <a:prstDash val="dashDot"/>
            </a:ln>
          </p:spPr>
          <p:style>
            <a:lnRef idx="1">
              <a:schemeClr val="accent1"/>
            </a:lnRef>
            <a:fillRef idx="0">
              <a:schemeClr val="accent1"/>
            </a:fillRef>
            <a:effectRef idx="0">
              <a:schemeClr val="accent1"/>
            </a:effectRef>
            <a:fontRef idx="minor">
              <a:schemeClr val="tx1"/>
            </a:fontRef>
          </p:style>
        </p:cxnSp>
      </p:grpSp>
      <p:cxnSp>
        <p:nvCxnSpPr>
          <p:cNvPr id="126" name="Straight Connector 76"/>
          <p:cNvCxnSpPr/>
          <p:nvPr/>
        </p:nvCxnSpPr>
        <p:spPr>
          <a:xfrm>
            <a:off x="7192914" y="1914660"/>
            <a:ext cx="1137333"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8458791" y="1628268"/>
            <a:ext cx="3058295" cy="954107"/>
          </a:xfrm>
          <a:prstGeom prst="rect">
            <a:avLst/>
          </a:prstGeom>
          <a:noFill/>
        </p:spPr>
        <p:txBody>
          <a:bodyPr wrap="square" rtlCol="0">
            <a:spAutoFit/>
          </a:bodyPr>
          <a:lstStyle/>
          <a:p>
            <a:r>
              <a:rPr lang="ru-RU" altLang="zh-CN" sz="1400" b="1" dirty="0" smtClean="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ПРОФЕССИОНАЛЬНАЯ ЭТИКА</a:t>
            </a:r>
          </a:p>
          <a:p>
            <a:pPr marL="342900" indent="-342900">
              <a:buFont typeface="Wingdings" panose="05000000000000000000" pitchFamily="2" charset="2"/>
              <a:buChar char="Ø"/>
            </a:pPr>
            <a:r>
              <a:rPr lang="ru-RU" altLang="zh-CN" sz="1400" dirty="0" smtClean="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Корпоративная </a:t>
            </a:r>
            <a:r>
              <a:rPr lang="ru-RU" altLang="zh-CN" sz="1400" dirty="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культура</a:t>
            </a:r>
          </a:p>
          <a:p>
            <a:pPr marL="342900" indent="-342900">
              <a:buFont typeface="Wingdings" panose="05000000000000000000" pitchFamily="2" charset="2"/>
              <a:buChar char="Ø"/>
            </a:pPr>
            <a:r>
              <a:rPr lang="ru-RU" altLang="zh-CN" sz="1400" dirty="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Правовые, социальные, моральные нормы</a:t>
            </a:r>
          </a:p>
        </p:txBody>
      </p:sp>
      <p:cxnSp>
        <p:nvCxnSpPr>
          <p:cNvPr id="128" name="Straight Connector 78"/>
          <p:cNvCxnSpPr/>
          <p:nvPr/>
        </p:nvCxnSpPr>
        <p:spPr>
          <a:xfrm>
            <a:off x="7192914" y="2755366"/>
            <a:ext cx="1137333" cy="0"/>
          </a:xfrm>
          <a:prstGeom prst="line">
            <a:avLst/>
          </a:prstGeom>
          <a:ln w="3175">
            <a:solidFill>
              <a:srgbClr val="7F8C8D"/>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79"/>
          <p:cNvCxnSpPr/>
          <p:nvPr/>
        </p:nvCxnSpPr>
        <p:spPr>
          <a:xfrm>
            <a:off x="8330246" y="2755366"/>
            <a:ext cx="0" cy="305992"/>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7393345" y="3251795"/>
            <a:ext cx="2093523" cy="523220"/>
          </a:xfrm>
          <a:prstGeom prst="rect">
            <a:avLst/>
          </a:prstGeom>
          <a:noFill/>
        </p:spPr>
        <p:txBody>
          <a:bodyPr wrap="square" rtlCol="0">
            <a:spAutoFit/>
          </a:bodyPr>
          <a:lstStyle/>
          <a:p>
            <a:r>
              <a:rPr lang="ru-RU" altLang="zh-CN" sz="1400" b="1" dirty="0" smtClean="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ВОСПИТАННОСТЬ</a:t>
            </a:r>
          </a:p>
          <a:p>
            <a:pPr marL="285750" indent="-285750">
              <a:buFont typeface="Wingdings" panose="05000000000000000000" pitchFamily="2" charset="2"/>
              <a:buChar char="Ø"/>
            </a:pPr>
            <a:r>
              <a:rPr lang="ru-RU" altLang="zh-CN" sz="1400" dirty="0" smtClean="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Этика </a:t>
            </a:r>
            <a:r>
              <a:rPr lang="ru-RU" altLang="zh-CN" sz="1400" dirty="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поведения</a:t>
            </a:r>
          </a:p>
        </p:txBody>
      </p:sp>
      <p:cxnSp>
        <p:nvCxnSpPr>
          <p:cNvPr id="131" name="Straight Connector 81"/>
          <p:cNvCxnSpPr/>
          <p:nvPr/>
        </p:nvCxnSpPr>
        <p:spPr>
          <a:xfrm>
            <a:off x="7225562" y="4734541"/>
            <a:ext cx="2376706" cy="0"/>
          </a:xfrm>
          <a:prstGeom prst="line">
            <a:avLst/>
          </a:prstGeom>
          <a:ln w="3175">
            <a:solidFill>
              <a:srgbClr val="7F8C8D"/>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82"/>
          <p:cNvCxnSpPr/>
          <p:nvPr/>
        </p:nvCxnSpPr>
        <p:spPr>
          <a:xfrm>
            <a:off x="9602268" y="4032631"/>
            <a:ext cx="0" cy="701913"/>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9687300" y="3920164"/>
            <a:ext cx="2274501" cy="738664"/>
          </a:xfrm>
          <a:prstGeom prst="rect">
            <a:avLst/>
          </a:prstGeom>
          <a:noFill/>
        </p:spPr>
        <p:txBody>
          <a:bodyPr wrap="square" rtlCol="0">
            <a:spAutoFit/>
          </a:bodyPr>
          <a:lstStyle/>
          <a:p>
            <a:r>
              <a:rPr lang="ru-RU" altLang="zh-CN" sz="1400" b="1" dirty="0" smtClean="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ДЕЛОВОЙ ЭТИКЕТ</a:t>
            </a:r>
          </a:p>
          <a:p>
            <a:pPr marL="285750" indent="-285750">
              <a:buFont typeface="Wingdings" panose="05000000000000000000" pitchFamily="2" charset="2"/>
              <a:buChar char="Ø"/>
            </a:pPr>
            <a:r>
              <a:rPr lang="ru-RU" altLang="zh-CN" sz="1400" dirty="0" smtClean="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Вежливость</a:t>
            </a:r>
          </a:p>
          <a:p>
            <a:pPr marL="285750" indent="-285750">
              <a:buFont typeface="Wingdings" panose="05000000000000000000" pitchFamily="2" charset="2"/>
              <a:buChar char="Ø"/>
            </a:pPr>
            <a:r>
              <a:rPr lang="ru-RU" altLang="zh-CN" sz="1400" dirty="0" smtClean="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Умение </a:t>
            </a:r>
            <a:r>
              <a:rPr lang="ru-RU" altLang="zh-CN" sz="1400" dirty="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одеваться</a:t>
            </a:r>
          </a:p>
        </p:txBody>
      </p:sp>
      <p:sp>
        <p:nvSpPr>
          <p:cNvPr id="134" name="TextBox 133"/>
          <p:cNvSpPr txBox="1"/>
          <p:nvPr/>
        </p:nvSpPr>
        <p:spPr>
          <a:xfrm>
            <a:off x="1550211" y="1876208"/>
            <a:ext cx="4302908" cy="1169551"/>
          </a:xfrm>
          <a:prstGeom prst="rect">
            <a:avLst/>
          </a:prstGeom>
          <a:noFill/>
        </p:spPr>
        <p:txBody>
          <a:bodyPr wrap="square" rtlCol="0">
            <a:spAutoFit/>
          </a:bodyPr>
          <a:lstStyle/>
          <a:p>
            <a:pPr algn="r"/>
            <a:r>
              <a:rPr lang="ru-RU" altLang="zh-CN" sz="1400" dirty="0" smtClean="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a:t>
            </a:r>
            <a:r>
              <a:rPr lang="ru-RU" altLang="zh-CN" sz="1400" b="1" dirty="0" smtClean="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ВОСПИТАННОСТЬ</a:t>
            </a:r>
            <a:r>
              <a:rPr lang="ru-RU" altLang="zh-CN" sz="1400" dirty="0" smtClean="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 </a:t>
            </a:r>
            <a:r>
              <a:rPr lang="ru-RU" altLang="zh-CN" sz="1400" dirty="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 это единственное, что может расположить к тебе людей с первого взгляда, ибо, чтобы </a:t>
            </a:r>
            <a:r>
              <a:rPr lang="ru-RU" altLang="zh-CN" sz="1400" dirty="0" smtClean="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распознать в </a:t>
            </a:r>
            <a:r>
              <a:rPr lang="ru-RU" altLang="zh-CN" sz="1400" dirty="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тебе большие способности, нужно больше времени»</a:t>
            </a:r>
          </a:p>
          <a:p>
            <a:pPr algn="r"/>
            <a:r>
              <a:rPr lang="ru-RU" altLang="zh-CN" sz="1400" dirty="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            Ф. </a:t>
            </a:r>
            <a:r>
              <a:rPr lang="ru-RU" altLang="zh-CN" sz="1400" dirty="0" err="1">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Честерфильд</a:t>
            </a:r>
            <a:endParaRPr lang="ru-RU" altLang="zh-CN" sz="1400" dirty="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35" name="Oval 85"/>
          <p:cNvSpPr/>
          <p:nvPr/>
        </p:nvSpPr>
        <p:spPr>
          <a:xfrm>
            <a:off x="1858916" y="4086309"/>
            <a:ext cx="775938" cy="775938"/>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95000"/>
                  </a:schemeClr>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01</a:t>
            </a:r>
          </a:p>
        </p:txBody>
      </p:sp>
      <p:sp>
        <p:nvSpPr>
          <p:cNvPr id="136" name="Oval 86"/>
          <p:cNvSpPr/>
          <p:nvPr/>
        </p:nvSpPr>
        <p:spPr>
          <a:xfrm>
            <a:off x="3132560" y="4090999"/>
            <a:ext cx="775938" cy="77593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lumMod val="95000"/>
                  </a:schemeClr>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02</a:t>
            </a:r>
          </a:p>
        </p:txBody>
      </p:sp>
      <p:sp>
        <p:nvSpPr>
          <p:cNvPr id="137" name="Oval 87"/>
          <p:cNvSpPr/>
          <p:nvPr/>
        </p:nvSpPr>
        <p:spPr>
          <a:xfrm>
            <a:off x="4409747" y="4086309"/>
            <a:ext cx="775938" cy="775938"/>
          </a:xfrm>
          <a:prstGeom prst="ellipse">
            <a:avLst/>
          </a:prstGeom>
          <a:solidFill>
            <a:srgbClr val="A2D79D"/>
          </a:solidFill>
          <a:ln>
            <a:solidFill>
              <a:srgbClr val="A2D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lumMod val="95000"/>
                  </a:schemeClr>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03</a:t>
            </a:r>
          </a:p>
        </p:txBody>
      </p:sp>
      <p:sp>
        <p:nvSpPr>
          <p:cNvPr id="138" name="Oval 88"/>
          <p:cNvSpPr/>
          <p:nvPr/>
        </p:nvSpPr>
        <p:spPr>
          <a:xfrm>
            <a:off x="4347066" y="4021123"/>
            <a:ext cx="901042" cy="901042"/>
          </a:xfrm>
          <a:prstGeom prst="ellipse">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39" name="Oval 89"/>
          <p:cNvSpPr/>
          <p:nvPr/>
        </p:nvSpPr>
        <p:spPr>
          <a:xfrm>
            <a:off x="3064902" y="4020622"/>
            <a:ext cx="901042" cy="901042"/>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40" name="Oval 90"/>
          <p:cNvSpPr/>
          <p:nvPr/>
        </p:nvSpPr>
        <p:spPr>
          <a:xfrm>
            <a:off x="1790827" y="4020622"/>
            <a:ext cx="901042" cy="901042"/>
          </a:xfrm>
          <a:prstGeom prst="ellipse">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50" name="Text Box 11"/>
          <p:cNvSpPr txBox="1">
            <a:spLocks noChangeArrowheads="1"/>
          </p:cNvSpPr>
          <p:nvPr/>
        </p:nvSpPr>
        <p:spPr bwMode="auto">
          <a:xfrm>
            <a:off x="1910499" y="183934"/>
            <a:ext cx="8122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ru-RU" altLang="zh-CN" sz="2000"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rPr>
              <a:t>О КОДЕКСЕ ЭТИКИ И ПРАВИЛАХ СЛУЖЕБНОГО ПОВЕДЕНИЯ</a:t>
            </a:r>
            <a:endParaRPr lang="en-US" altLang="zh-CN" sz="2000" dirty="0">
              <a:solidFill>
                <a:srgbClr val="18478F"/>
              </a:solidFill>
              <a:latin typeface="Helvetica" panose="020B0604020202020204" pitchFamily="34" charset="0"/>
              <a:ea typeface="微软雅黑" panose="020B0503020204020204" pitchFamily="34" charset="-122"/>
              <a:cs typeface="Helvetica" panose="020B0604020202020204" pitchFamily="34" charset="0"/>
            </a:endParaRPr>
          </a:p>
        </p:txBody>
      </p:sp>
    </p:spTree>
    <p:extLst>
      <p:ext uri="{BB962C8B-B14F-4D97-AF65-F5344CB8AC3E}">
        <p14:creationId xmlns:p14="http://schemas.microsoft.com/office/powerpoint/2010/main" val="798054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id="{B078C6D5-B61B-67BC-C16C-CA9E644A6229}"/>
              </a:ext>
            </a:extLst>
          </p:cNvPr>
          <p:cNvCxnSpPr/>
          <p:nvPr/>
        </p:nvCxnSpPr>
        <p:spPr>
          <a:xfrm>
            <a:off x="1910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cxnSp>
        <p:nvCxnSpPr>
          <p:cNvPr id="52" name="Straight Connector 49"/>
          <p:cNvCxnSpPr/>
          <p:nvPr/>
        </p:nvCxnSpPr>
        <p:spPr>
          <a:xfrm rot="5400000">
            <a:off x="1116311" y="5508638"/>
            <a:ext cx="1558857" cy="2166"/>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0"/>
          <p:cNvCxnSpPr/>
          <p:nvPr/>
        </p:nvCxnSpPr>
        <p:spPr>
          <a:xfrm rot="5400000">
            <a:off x="6281105" y="5508638"/>
            <a:ext cx="1558857" cy="2166"/>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3"/>
          <a:stretch>
            <a:fillRect/>
          </a:stretch>
        </p:blipFill>
        <p:spPr>
          <a:xfrm>
            <a:off x="277928" y="953804"/>
            <a:ext cx="1800000" cy="1369491"/>
          </a:xfrm>
          <a:prstGeom prst="rect">
            <a:avLst/>
          </a:prstGeom>
        </p:spPr>
      </p:pic>
      <p:grpSp>
        <p:nvGrpSpPr>
          <p:cNvPr id="11" name="组合 1"/>
          <p:cNvGrpSpPr/>
          <p:nvPr/>
        </p:nvGrpSpPr>
        <p:grpSpPr>
          <a:xfrm>
            <a:off x="6403332" y="1876208"/>
            <a:ext cx="822229" cy="4036248"/>
            <a:chOff x="5684759" y="1878541"/>
            <a:chExt cx="822482" cy="4037493"/>
          </a:xfrm>
        </p:grpSpPr>
        <p:sp>
          <p:nvSpPr>
            <p:cNvPr id="12" name="Isosceles Triangle 4"/>
            <p:cNvSpPr/>
            <p:nvPr/>
          </p:nvSpPr>
          <p:spPr>
            <a:xfrm flipV="1">
              <a:off x="5769820" y="5079140"/>
              <a:ext cx="657770" cy="836894"/>
            </a:xfrm>
            <a:prstGeom prst="triangle">
              <a:avLst/>
            </a:prstGeom>
            <a:solidFill>
              <a:srgbClr val="D3A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3" name="Isosceles Triangle 5"/>
            <p:cNvSpPr/>
            <p:nvPr/>
          </p:nvSpPr>
          <p:spPr>
            <a:xfrm flipV="1">
              <a:off x="5966090" y="5578576"/>
              <a:ext cx="265230" cy="33745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4" name="Oval 10"/>
            <p:cNvSpPr/>
            <p:nvPr/>
          </p:nvSpPr>
          <p:spPr>
            <a:xfrm>
              <a:off x="5714227" y="3827658"/>
              <a:ext cx="105312" cy="105312"/>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5" name="Oval 12"/>
            <p:cNvSpPr/>
            <p:nvPr/>
          </p:nvSpPr>
          <p:spPr>
            <a:xfrm>
              <a:off x="5684759" y="1878541"/>
              <a:ext cx="170121" cy="170121"/>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6" name="Oval 13"/>
            <p:cNvSpPr/>
            <p:nvPr/>
          </p:nvSpPr>
          <p:spPr>
            <a:xfrm>
              <a:off x="5684759" y="2303801"/>
              <a:ext cx="170121" cy="170121"/>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7" name="Oval 14"/>
            <p:cNvSpPr/>
            <p:nvPr/>
          </p:nvSpPr>
          <p:spPr>
            <a:xfrm>
              <a:off x="5708564" y="2796776"/>
              <a:ext cx="105312" cy="105312"/>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8" name="Oval 15"/>
            <p:cNvSpPr/>
            <p:nvPr/>
          </p:nvSpPr>
          <p:spPr>
            <a:xfrm>
              <a:off x="6313062" y="1878541"/>
              <a:ext cx="170121" cy="170121"/>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9" name="Oval 16"/>
            <p:cNvSpPr/>
            <p:nvPr/>
          </p:nvSpPr>
          <p:spPr>
            <a:xfrm>
              <a:off x="6031315" y="1891979"/>
              <a:ext cx="105312" cy="105312"/>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0" name="Oval 17"/>
            <p:cNvSpPr/>
            <p:nvPr/>
          </p:nvSpPr>
          <p:spPr>
            <a:xfrm>
              <a:off x="6369524" y="2742428"/>
              <a:ext cx="105312" cy="105312"/>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1" name="Oval 18"/>
            <p:cNvSpPr/>
            <p:nvPr/>
          </p:nvSpPr>
          <p:spPr>
            <a:xfrm>
              <a:off x="6318722" y="2310484"/>
              <a:ext cx="170121" cy="170121"/>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2" name="Oval 19"/>
            <p:cNvSpPr/>
            <p:nvPr/>
          </p:nvSpPr>
          <p:spPr>
            <a:xfrm>
              <a:off x="6337120" y="2968766"/>
              <a:ext cx="170121" cy="170121"/>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3" name="Oval 20"/>
            <p:cNvSpPr/>
            <p:nvPr/>
          </p:nvSpPr>
          <p:spPr>
            <a:xfrm>
              <a:off x="6369524" y="3574392"/>
              <a:ext cx="105312" cy="105312"/>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4" name="Oval 23"/>
            <p:cNvSpPr/>
            <p:nvPr/>
          </p:nvSpPr>
          <p:spPr>
            <a:xfrm>
              <a:off x="6014094" y="2972426"/>
              <a:ext cx="105312" cy="105312"/>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5" name="Oval 24"/>
            <p:cNvSpPr/>
            <p:nvPr/>
          </p:nvSpPr>
          <p:spPr>
            <a:xfrm>
              <a:off x="6051566" y="3274691"/>
              <a:ext cx="170121" cy="170121"/>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6" name="Oval 25"/>
            <p:cNvSpPr/>
            <p:nvPr/>
          </p:nvSpPr>
          <p:spPr>
            <a:xfrm>
              <a:off x="5858211" y="3883974"/>
              <a:ext cx="247155" cy="247155"/>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7" name="Oval 26"/>
            <p:cNvSpPr/>
            <p:nvPr/>
          </p:nvSpPr>
          <p:spPr>
            <a:xfrm>
              <a:off x="5927988" y="2147452"/>
              <a:ext cx="247155" cy="247155"/>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8" name="Oval 27"/>
            <p:cNvSpPr/>
            <p:nvPr/>
          </p:nvSpPr>
          <p:spPr>
            <a:xfrm>
              <a:off x="6136626" y="2597090"/>
              <a:ext cx="105312" cy="105312"/>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29" name="Oval 28"/>
            <p:cNvSpPr/>
            <p:nvPr/>
          </p:nvSpPr>
          <p:spPr>
            <a:xfrm>
              <a:off x="6098705" y="4407724"/>
              <a:ext cx="170121" cy="170121"/>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31" name="Oval 29"/>
            <p:cNvSpPr/>
            <p:nvPr/>
          </p:nvSpPr>
          <p:spPr>
            <a:xfrm>
              <a:off x="5926003" y="3568827"/>
              <a:ext cx="105312" cy="105312"/>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cxnSp>
          <p:nvCxnSpPr>
            <p:cNvPr id="33" name="Straight Connector 30"/>
            <p:cNvCxnSpPr/>
            <p:nvPr/>
          </p:nvCxnSpPr>
          <p:spPr>
            <a:xfrm>
              <a:off x="5854880" y="4774871"/>
              <a:ext cx="133418" cy="149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4" name="Straight Connector 31"/>
            <p:cNvCxnSpPr/>
            <p:nvPr/>
          </p:nvCxnSpPr>
          <p:spPr>
            <a:xfrm flipV="1">
              <a:off x="6083574" y="4774871"/>
              <a:ext cx="253546" cy="149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32"/>
            <p:cNvCxnSpPr/>
            <p:nvPr/>
          </p:nvCxnSpPr>
          <p:spPr>
            <a:xfrm flipH="1" flipV="1">
              <a:off x="6422180" y="4470601"/>
              <a:ext cx="1" cy="21920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4"/>
            <p:cNvCxnSpPr>
              <a:endCxn id="23" idx="4"/>
            </p:cNvCxnSpPr>
            <p:nvPr/>
          </p:nvCxnSpPr>
          <p:spPr>
            <a:xfrm flipV="1">
              <a:off x="6422180" y="3679704"/>
              <a:ext cx="0" cy="18218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5"/>
            <p:cNvCxnSpPr>
              <a:stCxn id="23" idx="0"/>
              <a:endCxn id="22" idx="4"/>
            </p:cNvCxnSpPr>
            <p:nvPr/>
          </p:nvCxnSpPr>
          <p:spPr>
            <a:xfrm flipV="1">
              <a:off x="6422180" y="3138887"/>
              <a:ext cx="1" cy="43550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6"/>
            <p:cNvCxnSpPr>
              <a:stCxn id="22" idx="0"/>
              <a:endCxn id="20" idx="4"/>
            </p:cNvCxnSpPr>
            <p:nvPr/>
          </p:nvCxnSpPr>
          <p:spPr>
            <a:xfrm flipH="1" flipV="1">
              <a:off x="6422180" y="2847740"/>
              <a:ext cx="1" cy="121026"/>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7"/>
            <p:cNvCxnSpPr>
              <a:stCxn id="20" idx="0"/>
              <a:endCxn id="21" idx="4"/>
            </p:cNvCxnSpPr>
            <p:nvPr/>
          </p:nvCxnSpPr>
          <p:spPr>
            <a:xfrm flipH="1" flipV="1">
              <a:off x="6403783" y="2480605"/>
              <a:ext cx="18397" cy="261823"/>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8"/>
            <p:cNvCxnSpPr>
              <a:stCxn id="21" idx="0"/>
              <a:endCxn id="18" idx="4"/>
            </p:cNvCxnSpPr>
            <p:nvPr/>
          </p:nvCxnSpPr>
          <p:spPr>
            <a:xfrm flipH="1" flipV="1">
              <a:off x="6398123" y="2048662"/>
              <a:ext cx="5660" cy="26182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39"/>
            <p:cNvCxnSpPr>
              <a:stCxn id="18" idx="2"/>
              <a:endCxn id="19" idx="6"/>
            </p:cNvCxnSpPr>
            <p:nvPr/>
          </p:nvCxnSpPr>
          <p:spPr>
            <a:xfrm flipH="1" flipV="1">
              <a:off x="6136627" y="1944635"/>
              <a:ext cx="176435" cy="1896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0"/>
            <p:cNvCxnSpPr>
              <a:stCxn id="19" idx="2"/>
              <a:endCxn id="15" idx="6"/>
            </p:cNvCxnSpPr>
            <p:nvPr/>
          </p:nvCxnSpPr>
          <p:spPr>
            <a:xfrm flipH="1">
              <a:off x="5854880" y="1944635"/>
              <a:ext cx="176435" cy="1896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1"/>
            <p:cNvCxnSpPr>
              <a:stCxn id="15" idx="4"/>
              <a:endCxn id="16" idx="0"/>
            </p:cNvCxnSpPr>
            <p:nvPr/>
          </p:nvCxnSpPr>
          <p:spPr>
            <a:xfrm>
              <a:off x="5769820" y="2048662"/>
              <a:ext cx="0" cy="25513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2"/>
            <p:cNvCxnSpPr>
              <a:stCxn id="16" idx="4"/>
              <a:endCxn id="17" idx="0"/>
            </p:cNvCxnSpPr>
            <p:nvPr/>
          </p:nvCxnSpPr>
          <p:spPr>
            <a:xfrm flipH="1">
              <a:off x="5761220" y="2473922"/>
              <a:ext cx="8600" cy="322854"/>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3"/>
            <p:cNvCxnSpPr>
              <a:stCxn id="17" idx="4"/>
            </p:cNvCxnSpPr>
            <p:nvPr/>
          </p:nvCxnSpPr>
          <p:spPr>
            <a:xfrm>
              <a:off x="5761220" y="2902088"/>
              <a:ext cx="8600" cy="372604"/>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4"/>
            <p:cNvCxnSpPr>
              <a:endCxn id="14" idx="0"/>
            </p:cNvCxnSpPr>
            <p:nvPr/>
          </p:nvCxnSpPr>
          <p:spPr>
            <a:xfrm flipH="1">
              <a:off x="5766883" y="3444813"/>
              <a:ext cx="2937" cy="38284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6"/>
            <p:cNvCxnSpPr/>
            <p:nvPr/>
          </p:nvCxnSpPr>
          <p:spPr>
            <a:xfrm>
              <a:off x="5769820" y="4407360"/>
              <a:ext cx="0" cy="282450"/>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7"/>
            <p:cNvCxnSpPr>
              <a:endCxn id="29" idx="2"/>
            </p:cNvCxnSpPr>
            <p:nvPr/>
          </p:nvCxnSpPr>
          <p:spPr>
            <a:xfrm flipV="1">
              <a:off x="5829966" y="4492785"/>
              <a:ext cx="268739" cy="22193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8"/>
            <p:cNvCxnSpPr>
              <a:stCxn id="29" idx="6"/>
            </p:cNvCxnSpPr>
            <p:nvPr/>
          </p:nvCxnSpPr>
          <p:spPr>
            <a:xfrm>
              <a:off x="6268826" y="4492785"/>
              <a:ext cx="93208" cy="22193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49"/>
            <p:cNvCxnSpPr>
              <a:stCxn id="29" idx="4"/>
            </p:cNvCxnSpPr>
            <p:nvPr/>
          </p:nvCxnSpPr>
          <p:spPr>
            <a:xfrm flipH="1">
              <a:off x="6069621" y="4577845"/>
              <a:ext cx="114145" cy="164833"/>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0"/>
            <p:cNvCxnSpPr>
              <a:stCxn id="29" idx="1"/>
            </p:cNvCxnSpPr>
            <p:nvPr/>
          </p:nvCxnSpPr>
          <p:spPr>
            <a:xfrm flipH="1" flipV="1">
              <a:off x="5854880" y="4322300"/>
              <a:ext cx="268739" cy="11033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1"/>
            <p:cNvCxnSpPr>
              <a:endCxn id="26" idx="3"/>
            </p:cNvCxnSpPr>
            <p:nvPr/>
          </p:nvCxnSpPr>
          <p:spPr>
            <a:xfrm flipV="1">
              <a:off x="5829966" y="4094934"/>
              <a:ext cx="64440" cy="16721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2"/>
            <p:cNvCxnSpPr>
              <a:stCxn id="26" idx="6"/>
            </p:cNvCxnSpPr>
            <p:nvPr/>
          </p:nvCxnSpPr>
          <p:spPr>
            <a:xfrm flipV="1">
              <a:off x="6105366" y="3946950"/>
              <a:ext cx="231753" cy="6060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3"/>
            <p:cNvCxnSpPr>
              <a:endCxn id="26" idx="5"/>
            </p:cNvCxnSpPr>
            <p:nvPr/>
          </p:nvCxnSpPr>
          <p:spPr>
            <a:xfrm flipH="1" flipV="1">
              <a:off x="6069171" y="4094934"/>
              <a:ext cx="315776" cy="28577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4"/>
            <p:cNvCxnSpPr>
              <a:stCxn id="29" idx="0"/>
            </p:cNvCxnSpPr>
            <p:nvPr/>
          </p:nvCxnSpPr>
          <p:spPr>
            <a:xfrm flipV="1">
              <a:off x="6183766" y="4007096"/>
              <a:ext cx="178267" cy="40062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5"/>
            <p:cNvCxnSpPr>
              <a:endCxn id="31" idx="5"/>
            </p:cNvCxnSpPr>
            <p:nvPr/>
          </p:nvCxnSpPr>
          <p:spPr>
            <a:xfrm flipH="1" flipV="1">
              <a:off x="6015892" y="3658716"/>
              <a:ext cx="346141" cy="22808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56"/>
            <p:cNvCxnSpPr>
              <a:stCxn id="14" idx="7"/>
              <a:endCxn id="31" idx="3"/>
            </p:cNvCxnSpPr>
            <p:nvPr/>
          </p:nvCxnSpPr>
          <p:spPr>
            <a:xfrm flipV="1">
              <a:off x="5804116" y="3658716"/>
              <a:ext cx="137310" cy="18436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57"/>
            <p:cNvCxnSpPr>
              <a:stCxn id="31" idx="7"/>
              <a:endCxn id="25" idx="3"/>
            </p:cNvCxnSpPr>
            <p:nvPr/>
          </p:nvCxnSpPr>
          <p:spPr>
            <a:xfrm flipV="1">
              <a:off x="6015892" y="3419898"/>
              <a:ext cx="60588" cy="16435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58"/>
            <p:cNvCxnSpPr>
              <a:stCxn id="23" idx="1"/>
              <a:endCxn id="25" idx="5"/>
            </p:cNvCxnSpPr>
            <p:nvPr/>
          </p:nvCxnSpPr>
          <p:spPr>
            <a:xfrm flipH="1" flipV="1">
              <a:off x="6196773" y="3419898"/>
              <a:ext cx="188174" cy="16991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59"/>
            <p:cNvCxnSpPr>
              <a:stCxn id="26" idx="0"/>
              <a:endCxn id="31" idx="4"/>
            </p:cNvCxnSpPr>
            <p:nvPr/>
          </p:nvCxnSpPr>
          <p:spPr>
            <a:xfrm flipH="1" flipV="1">
              <a:off x="5978659" y="3674139"/>
              <a:ext cx="3130" cy="20983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0"/>
            <p:cNvCxnSpPr>
              <a:stCxn id="31" idx="0"/>
            </p:cNvCxnSpPr>
            <p:nvPr/>
          </p:nvCxnSpPr>
          <p:spPr>
            <a:xfrm flipH="1" flipV="1">
              <a:off x="5829966" y="3419899"/>
              <a:ext cx="148693" cy="14892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1"/>
            <p:cNvCxnSpPr>
              <a:endCxn id="24" idx="3"/>
            </p:cNvCxnSpPr>
            <p:nvPr/>
          </p:nvCxnSpPr>
          <p:spPr>
            <a:xfrm flipV="1">
              <a:off x="5829966" y="3062315"/>
              <a:ext cx="199551" cy="237291"/>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2"/>
            <p:cNvCxnSpPr>
              <a:stCxn id="24" idx="1"/>
              <a:endCxn id="17" idx="6"/>
            </p:cNvCxnSpPr>
            <p:nvPr/>
          </p:nvCxnSpPr>
          <p:spPr>
            <a:xfrm flipH="1" flipV="1">
              <a:off x="5813876" y="2849432"/>
              <a:ext cx="215641" cy="13841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3"/>
            <p:cNvCxnSpPr>
              <a:stCxn id="17" idx="7"/>
              <a:endCxn id="28" idx="2"/>
            </p:cNvCxnSpPr>
            <p:nvPr/>
          </p:nvCxnSpPr>
          <p:spPr>
            <a:xfrm flipV="1">
              <a:off x="5798453" y="2649746"/>
              <a:ext cx="338173" cy="162453"/>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4"/>
            <p:cNvCxnSpPr>
              <a:stCxn id="24" idx="0"/>
              <a:endCxn id="28" idx="4"/>
            </p:cNvCxnSpPr>
            <p:nvPr/>
          </p:nvCxnSpPr>
          <p:spPr>
            <a:xfrm flipV="1">
              <a:off x="6066750" y="2702402"/>
              <a:ext cx="122532" cy="270024"/>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5"/>
            <p:cNvCxnSpPr>
              <a:stCxn id="25" idx="0"/>
              <a:endCxn id="24" idx="5"/>
            </p:cNvCxnSpPr>
            <p:nvPr/>
          </p:nvCxnSpPr>
          <p:spPr>
            <a:xfrm flipH="1" flipV="1">
              <a:off x="6103983" y="3062315"/>
              <a:ext cx="32644" cy="212376"/>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66"/>
            <p:cNvCxnSpPr>
              <a:stCxn id="24" idx="7"/>
              <a:endCxn id="20" idx="2"/>
            </p:cNvCxnSpPr>
            <p:nvPr/>
          </p:nvCxnSpPr>
          <p:spPr>
            <a:xfrm flipV="1">
              <a:off x="6103983" y="2795084"/>
              <a:ext cx="265541" cy="19276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67"/>
            <p:cNvCxnSpPr>
              <a:stCxn id="20" idx="1"/>
              <a:endCxn id="28" idx="6"/>
            </p:cNvCxnSpPr>
            <p:nvPr/>
          </p:nvCxnSpPr>
          <p:spPr>
            <a:xfrm flipH="1" flipV="1">
              <a:off x="6241938" y="2649746"/>
              <a:ext cx="143009" cy="10810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68"/>
            <p:cNvCxnSpPr>
              <a:stCxn id="28" idx="7"/>
              <a:endCxn id="21" idx="3"/>
            </p:cNvCxnSpPr>
            <p:nvPr/>
          </p:nvCxnSpPr>
          <p:spPr>
            <a:xfrm flipV="1">
              <a:off x="6226515" y="2455691"/>
              <a:ext cx="117121" cy="15682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69"/>
            <p:cNvCxnSpPr>
              <a:stCxn id="28" idx="1"/>
              <a:endCxn id="27" idx="4"/>
            </p:cNvCxnSpPr>
            <p:nvPr/>
          </p:nvCxnSpPr>
          <p:spPr>
            <a:xfrm flipH="1" flipV="1">
              <a:off x="6051566" y="2394607"/>
              <a:ext cx="100483" cy="217906"/>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0"/>
            <p:cNvCxnSpPr>
              <a:stCxn id="16" idx="7"/>
              <a:endCxn id="27" idx="2"/>
            </p:cNvCxnSpPr>
            <p:nvPr/>
          </p:nvCxnSpPr>
          <p:spPr>
            <a:xfrm flipV="1">
              <a:off x="5829966" y="2271030"/>
              <a:ext cx="98022" cy="5768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1"/>
            <p:cNvCxnSpPr>
              <a:stCxn id="27" idx="1"/>
              <a:endCxn id="15" idx="5"/>
            </p:cNvCxnSpPr>
            <p:nvPr/>
          </p:nvCxnSpPr>
          <p:spPr>
            <a:xfrm flipH="1" flipV="1">
              <a:off x="5829966" y="2023748"/>
              <a:ext cx="134217" cy="15989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2"/>
            <p:cNvCxnSpPr>
              <a:stCxn id="27" idx="0"/>
              <a:endCxn id="19" idx="4"/>
            </p:cNvCxnSpPr>
            <p:nvPr/>
          </p:nvCxnSpPr>
          <p:spPr>
            <a:xfrm flipV="1">
              <a:off x="6051566" y="1997291"/>
              <a:ext cx="32405" cy="150161"/>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3"/>
            <p:cNvCxnSpPr>
              <a:stCxn id="27" idx="7"/>
              <a:endCxn id="18" idx="3"/>
            </p:cNvCxnSpPr>
            <p:nvPr/>
          </p:nvCxnSpPr>
          <p:spPr>
            <a:xfrm flipV="1">
              <a:off x="6138948" y="2023748"/>
              <a:ext cx="199028" cy="15989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0" name="Straight Connector 74"/>
            <p:cNvCxnSpPr>
              <a:stCxn id="27" idx="6"/>
              <a:endCxn id="21" idx="1"/>
            </p:cNvCxnSpPr>
            <p:nvPr/>
          </p:nvCxnSpPr>
          <p:spPr>
            <a:xfrm>
              <a:off x="6175143" y="2271030"/>
              <a:ext cx="168493" cy="6436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81" name="Oval 75"/>
            <p:cNvSpPr/>
            <p:nvPr/>
          </p:nvSpPr>
          <p:spPr>
            <a:xfrm>
              <a:off x="5968564" y="5535435"/>
              <a:ext cx="260282" cy="86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82" name="Oval 6"/>
            <p:cNvSpPr/>
            <p:nvPr/>
          </p:nvSpPr>
          <p:spPr>
            <a:xfrm>
              <a:off x="5684759" y="4727416"/>
              <a:ext cx="170121" cy="170121"/>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83" name="Oval 7"/>
            <p:cNvSpPr/>
            <p:nvPr/>
          </p:nvSpPr>
          <p:spPr>
            <a:xfrm>
              <a:off x="5988298" y="4766331"/>
              <a:ext cx="95276" cy="95276"/>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84" name="Oval 8"/>
            <p:cNvSpPr/>
            <p:nvPr/>
          </p:nvSpPr>
          <p:spPr>
            <a:xfrm>
              <a:off x="6337120" y="4727416"/>
              <a:ext cx="170121" cy="170121"/>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7DC4E8"/>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85" name="Oval 9"/>
            <p:cNvSpPr/>
            <p:nvPr/>
          </p:nvSpPr>
          <p:spPr>
            <a:xfrm>
              <a:off x="5684759" y="4274846"/>
              <a:ext cx="170121" cy="170121"/>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86" name="Oval 11"/>
            <p:cNvSpPr/>
            <p:nvPr/>
          </p:nvSpPr>
          <p:spPr>
            <a:xfrm>
              <a:off x="5684759" y="3312298"/>
              <a:ext cx="170121" cy="170121"/>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87" name="Oval 21"/>
            <p:cNvSpPr/>
            <p:nvPr/>
          </p:nvSpPr>
          <p:spPr>
            <a:xfrm>
              <a:off x="6337119" y="3899495"/>
              <a:ext cx="170121" cy="170121"/>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88" name="Oval 22"/>
            <p:cNvSpPr/>
            <p:nvPr/>
          </p:nvSpPr>
          <p:spPr>
            <a:xfrm>
              <a:off x="6369524" y="4402895"/>
              <a:ext cx="105312" cy="105312"/>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A2D79D"/>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cxnSp>
          <p:nvCxnSpPr>
            <p:cNvPr id="89" name="Straight Connector 30"/>
            <p:cNvCxnSpPr>
              <a:stCxn id="82" idx="6"/>
              <a:endCxn id="83" idx="2"/>
            </p:cNvCxnSpPr>
            <p:nvPr/>
          </p:nvCxnSpPr>
          <p:spPr>
            <a:xfrm>
              <a:off x="5854880" y="4812478"/>
              <a:ext cx="133418" cy="1492"/>
            </a:xfrm>
            <a:prstGeom prst="line">
              <a:avLst/>
            </a:prstGeom>
            <a:ln w="3175">
              <a:solidFill>
                <a:srgbClr val="004E91"/>
              </a:solidFill>
              <a:prstDash val="dashDot"/>
            </a:ln>
          </p:spPr>
          <p:style>
            <a:lnRef idx="1">
              <a:schemeClr val="accent1"/>
            </a:lnRef>
            <a:fillRef idx="0">
              <a:schemeClr val="accent1"/>
            </a:fillRef>
            <a:effectRef idx="0">
              <a:schemeClr val="accent1"/>
            </a:effectRef>
            <a:fontRef idx="minor">
              <a:schemeClr val="tx1"/>
            </a:fontRef>
          </p:style>
        </p:cxnSp>
        <p:cxnSp>
          <p:nvCxnSpPr>
            <p:cNvPr id="90" name="Straight Connector 48"/>
            <p:cNvCxnSpPr>
              <a:endCxn id="84" idx="1"/>
            </p:cNvCxnSpPr>
            <p:nvPr/>
          </p:nvCxnSpPr>
          <p:spPr>
            <a:xfrm>
              <a:off x="6268826" y="4530392"/>
              <a:ext cx="93208" cy="221939"/>
            </a:xfrm>
            <a:prstGeom prst="line">
              <a:avLst/>
            </a:prstGeom>
            <a:ln w="3175">
              <a:solidFill>
                <a:srgbClr val="004E91"/>
              </a:solidFill>
              <a:prstDash val="dashDot"/>
            </a:ln>
          </p:spPr>
          <p:style>
            <a:lnRef idx="1">
              <a:schemeClr val="accent1"/>
            </a:lnRef>
            <a:fillRef idx="0">
              <a:schemeClr val="accent1"/>
            </a:fillRef>
            <a:effectRef idx="0">
              <a:schemeClr val="accent1"/>
            </a:effectRef>
            <a:fontRef idx="minor">
              <a:schemeClr val="tx1"/>
            </a:fontRef>
          </p:style>
        </p:cxnSp>
      </p:grpSp>
      <p:cxnSp>
        <p:nvCxnSpPr>
          <p:cNvPr id="91" name="Straight Connector 76"/>
          <p:cNvCxnSpPr/>
          <p:nvPr/>
        </p:nvCxnSpPr>
        <p:spPr>
          <a:xfrm>
            <a:off x="7192914" y="1914660"/>
            <a:ext cx="1137333"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8458791" y="1628268"/>
            <a:ext cx="2680775" cy="307777"/>
          </a:xfrm>
          <a:prstGeom prst="rect">
            <a:avLst/>
          </a:prstGeom>
          <a:noFill/>
        </p:spPr>
        <p:txBody>
          <a:bodyPr wrap="square" rtlCol="0">
            <a:spAutoFit/>
          </a:bodyPr>
          <a:lstStyle/>
          <a:p>
            <a:r>
              <a:rPr lang="ru-RU"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ПРАВОВЫЕ </a:t>
            </a:r>
            <a:r>
              <a:rPr lang="ru-RU" altLang="zh-CN" sz="1400" b="1" dirty="0" smtClean="0">
                <a:solidFill>
                  <a:srgbClr val="004E91"/>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НОРМЫ</a:t>
            </a:r>
            <a:endParaRPr lang="ru-RU"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cxnSp>
        <p:nvCxnSpPr>
          <p:cNvPr id="93" name="Straight Connector 78"/>
          <p:cNvCxnSpPr/>
          <p:nvPr/>
        </p:nvCxnSpPr>
        <p:spPr>
          <a:xfrm>
            <a:off x="7192914" y="2755366"/>
            <a:ext cx="1137333" cy="0"/>
          </a:xfrm>
          <a:prstGeom prst="line">
            <a:avLst/>
          </a:prstGeom>
          <a:ln w="3175">
            <a:solidFill>
              <a:srgbClr val="7F8C8D"/>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79"/>
          <p:cNvCxnSpPr/>
          <p:nvPr/>
        </p:nvCxnSpPr>
        <p:spPr>
          <a:xfrm>
            <a:off x="8330246" y="2755366"/>
            <a:ext cx="0" cy="305992"/>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393345" y="3251795"/>
            <a:ext cx="2619335" cy="307777"/>
          </a:xfrm>
          <a:prstGeom prst="rect">
            <a:avLst/>
          </a:prstGeom>
          <a:noFill/>
        </p:spPr>
        <p:txBody>
          <a:bodyPr wrap="square" rtlCol="0">
            <a:spAutoFit/>
          </a:bodyPr>
          <a:lstStyle/>
          <a:p>
            <a:r>
              <a:rPr lang="ru-RU"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МОРАЛЬНЫЕ </a:t>
            </a:r>
            <a:r>
              <a:rPr lang="ru-RU" altLang="zh-CN" sz="1400" b="1" dirty="0" smtClean="0">
                <a:solidFill>
                  <a:srgbClr val="004E91"/>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НОРМЫ</a:t>
            </a:r>
            <a:endParaRPr lang="ru-RU"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cxnSp>
        <p:nvCxnSpPr>
          <p:cNvPr id="96" name="Straight Connector 81"/>
          <p:cNvCxnSpPr/>
          <p:nvPr/>
        </p:nvCxnSpPr>
        <p:spPr>
          <a:xfrm>
            <a:off x="7225562" y="4734541"/>
            <a:ext cx="2376706" cy="0"/>
          </a:xfrm>
          <a:prstGeom prst="line">
            <a:avLst/>
          </a:prstGeom>
          <a:ln w="3175">
            <a:solidFill>
              <a:srgbClr val="7F8C8D"/>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82"/>
          <p:cNvCxnSpPr/>
          <p:nvPr/>
        </p:nvCxnSpPr>
        <p:spPr>
          <a:xfrm>
            <a:off x="9602268" y="4032631"/>
            <a:ext cx="0" cy="701913"/>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687300" y="3920164"/>
            <a:ext cx="2274501" cy="307777"/>
          </a:xfrm>
          <a:prstGeom prst="rect">
            <a:avLst/>
          </a:prstGeom>
          <a:noFill/>
        </p:spPr>
        <p:txBody>
          <a:bodyPr wrap="square" rtlCol="0">
            <a:spAutoFit/>
          </a:bodyPr>
          <a:lstStyle/>
          <a:p>
            <a:r>
              <a:rPr lang="ru-RU"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МОРАЛЬНЫЕ </a:t>
            </a:r>
            <a:r>
              <a:rPr lang="ru-RU" altLang="zh-CN" sz="1400" b="1" dirty="0" smtClean="0">
                <a:solidFill>
                  <a:srgbClr val="004E91"/>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НОРМЫ</a:t>
            </a:r>
            <a:endParaRPr lang="ru-RU"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99" name="TextBox 98"/>
          <p:cNvSpPr txBox="1"/>
          <p:nvPr/>
        </p:nvSpPr>
        <p:spPr>
          <a:xfrm>
            <a:off x="1550211" y="1876208"/>
            <a:ext cx="4302908" cy="738664"/>
          </a:xfrm>
          <a:prstGeom prst="rect">
            <a:avLst/>
          </a:prstGeom>
          <a:noFill/>
        </p:spPr>
        <p:txBody>
          <a:bodyPr wrap="square" rtlCol="0">
            <a:spAutoFit/>
          </a:bodyPr>
          <a:lstStyle/>
          <a:p>
            <a:pPr algn="r"/>
            <a:r>
              <a:rPr lang="ru-RU" altLang="zh-CN" sz="1400" b="1" dirty="0" smtClean="0">
                <a:solidFill>
                  <a:srgbClr val="004E91"/>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ЭТИКА </a:t>
            </a:r>
            <a:r>
              <a:rPr lang="ru-RU"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СЛУЖЕБНОГО ПОВЕДЕНИЯ </a:t>
            </a:r>
            <a:br>
              <a:rPr lang="ru-RU"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br>
            <a:r>
              <a:rPr lang="ru-RU" altLang="zh-CN" sz="1400" b="1" dirty="0">
                <a:solidFill>
                  <a:srgbClr val="004E91"/>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(ПРОФЕССИОНАЛЬНАЯ ЭТИКА )</a:t>
            </a:r>
          </a:p>
          <a:p>
            <a:pPr algn="r"/>
            <a:r>
              <a:rPr lang="ru-RU" altLang="zh-CN" sz="1400" dirty="0" smtClean="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 </a:t>
            </a:r>
            <a:endParaRPr lang="ru-RU" altLang="zh-CN" sz="1400" dirty="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00" name="Oval 85"/>
          <p:cNvSpPr/>
          <p:nvPr/>
        </p:nvSpPr>
        <p:spPr>
          <a:xfrm>
            <a:off x="1858916" y="4086309"/>
            <a:ext cx="775938" cy="775938"/>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95000"/>
                  </a:schemeClr>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01</a:t>
            </a:r>
          </a:p>
        </p:txBody>
      </p:sp>
      <p:sp>
        <p:nvSpPr>
          <p:cNvPr id="101" name="Oval 86"/>
          <p:cNvSpPr/>
          <p:nvPr/>
        </p:nvSpPr>
        <p:spPr>
          <a:xfrm>
            <a:off x="3132560" y="4090999"/>
            <a:ext cx="775938" cy="77593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lumMod val="95000"/>
                  </a:schemeClr>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02</a:t>
            </a:r>
          </a:p>
        </p:txBody>
      </p:sp>
      <p:sp>
        <p:nvSpPr>
          <p:cNvPr id="102" name="Oval 87"/>
          <p:cNvSpPr/>
          <p:nvPr/>
        </p:nvSpPr>
        <p:spPr>
          <a:xfrm>
            <a:off x="4409747" y="4086309"/>
            <a:ext cx="775938" cy="775938"/>
          </a:xfrm>
          <a:prstGeom prst="ellipse">
            <a:avLst/>
          </a:prstGeom>
          <a:solidFill>
            <a:srgbClr val="004E91"/>
          </a:solidFill>
          <a:ln>
            <a:solidFill>
              <a:srgbClr val="00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lumMod val="95000"/>
                  </a:schemeClr>
                </a:solidFill>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rPr>
              <a:t>03</a:t>
            </a:r>
          </a:p>
        </p:txBody>
      </p:sp>
      <p:sp>
        <p:nvSpPr>
          <p:cNvPr id="103" name="Oval 88"/>
          <p:cNvSpPr/>
          <p:nvPr/>
        </p:nvSpPr>
        <p:spPr>
          <a:xfrm>
            <a:off x="4347066" y="4021123"/>
            <a:ext cx="901042" cy="901042"/>
          </a:xfrm>
          <a:prstGeom prst="ellipse">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04" name="Oval 89"/>
          <p:cNvSpPr/>
          <p:nvPr/>
        </p:nvSpPr>
        <p:spPr>
          <a:xfrm>
            <a:off x="3064902" y="4020622"/>
            <a:ext cx="901042" cy="901042"/>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05" name="Oval 90"/>
          <p:cNvSpPr/>
          <p:nvPr/>
        </p:nvSpPr>
        <p:spPr>
          <a:xfrm>
            <a:off x="1790827" y="4020622"/>
            <a:ext cx="901042" cy="901042"/>
          </a:xfrm>
          <a:prstGeom prst="ellipse">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06" name="Text Box 11"/>
          <p:cNvSpPr txBox="1">
            <a:spLocks noChangeArrowheads="1"/>
          </p:cNvSpPr>
          <p:nvPr/>
        </p:nvSpPr>
        <p:spPr bwMode="auto">
          <a:xfrm>
            <a:off x="1910499" y="183934"/>
            <a:ext cx="8122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ru-RU" altLang="zh-CN" sz="2000"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rPr>
              <a:t>О КОДЕКСЕ ЭТИКИ И ПРАВИЛАХ СЛУЖЕБНОГО ПОВЕДЕНИЯ</a:t>
            </a:r>
            <a:endParaRPr lang="en-US" altLang="zh-CN" sz="2000" dirty="0">
              <a:solidFill>
                <a:srgbClr val="18478F"/>
              </a:solidFill>
              <a:latin typeface="Helvetica" panose="020B0604020202020204" pitchFamily="34" charset="0"/>
              <a:ea typeface="微软雅黑" panose="020B0503020204020204" pitchFamily="34" charset="-122"/>
              <a:cs typeface="Helvetica" panose="020B0604020202020204" pitchFamily="34" charset="0"/>
            </a:endParaRPr>
          </a:p>
        </p:txBody>
      </p:sp>
    </p:spTree>
    <p:extLst>
      <p:ext uri="{BB962C8B-B14F-4D97-AF65-F5344CB8AC3E}">
        <p14:creationId xmlns:p14="http://schemas.microsoft.com/office/powerpoint/2010/main" val="3579438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id="{B078C6D5-B61B-67BC-C16C-CA9E644A6229}"/>
              </a:ext>
            </a:extLst>
          </p:cNvPr>
          <p:cNvCxnSpPr/>
          <p:nvPr/>
        </p:nvCxnSpPr>
        <p:spPr>
          <a:xfrm>
            <a:off x="1910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cxnSp>
        <p:nvCxnSpPr>
          <p:cNvPr id="52" name="Straight Connector 49"/>
          <p:cNvCxnSpPr/>
          <p:nvPr/>
        </p:nvCxnSpPr>
        <p:spPr>
          <a:xfrm rot="5400000">
            <a:off x="1116311" y="5508638"/>
            <a:ext cx="1558857" cy="2166"/>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0"/>
          <p:cNvCxnSpPr/>
          <p:nvPr/>
        </p:nvCxnSpPr>
        <p:spPr>
          <a:xfrm rot="5400000">
            <a:off x="6281105" y="5508638"/>
            <a:ext cx="1558857" cy="2166"/>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0" name="Рисунок 59"/>
          <p:cNvPicPr>
            <a:picLocks noChangeAspect="1"/>
          </p:cNvPicPr>
          <p:nvPr/>
        </p:nvPicPr>
        <p:blipFill rotWithShape="1">
          <a:blip r:embed="rId3">
            <a:extLst>
              <a:ext uri="{BEBA8EAE-BF5A-486C-A8C5-ECC9F3942E4B}">
                <a14:imgProps xmlns:a14="http://schemas.microsoft.com/office/drawing/2010/main">
                  <a14:imgLayer r:embed="rId4"/>
                </a14:imgProps>
              </a:ext>
            </a:extLst>
          </a:blip>
          <a:srcRect l="464" t="662" r="464" b="662"/>
          <a:stretch/>
        </p:blipFill>
        <p:spPr>
          <a:xfrm>
            <a:off x="1978686" y="1011584"/>
            <a:ext cx="8643593" cy="5578911"/>
          </a:xfrm>
          <a:prstGeom prst="rect">
            <a:avLst/>
          </a:prstGeom>
        </p:spPr>
      </p:pic>
      <p:sp>
        <p:nvSpPr>
          <p:cNvPr id="8" name="Text Box 11"/>
          <p:cNvSpPr txBox="1">
            <a:spLocks noChangeArrowheads="1"/>
          </p:cNvSpPr>
          <p:nvPr/>
        </p:nvSpPr>
        <p:spPr bwMode="auto">
          <a:xfrm>
            <a:off x="1910499" y="183934"/>
            <a:ext cx="8122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ru-RU" altLang="zh-CN" sz="2000"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rPr>
              <a:t>О КОДЕКСЕ ЭТИКИ И ПРАВИЛАХ СЛУЖЕБНОГО ПОВЕДЕНИЯ</a:t>
            </a:r>
            <a:endParaRPr lang="en-US" altLang="zh-CN" sz="2000" dirty="0">
              <a:solidFill>
                <a:srgbClr val="18478F"/>
              </a:solidFill>
              <a:latin typeface="Helvetica" panose="020B0604020202020204" pitchFamily="34" charset="0"/>
              <a:ea typeface="微软雅黑" panose="020B0503020204020204" pitchFamily="34" charset="-122"/>
              <a:cs typeface="Helvetica" panose="020B0604020202020204" pitchFamily="34" charset="0"/>
            </a:endParaRPr>
          </a:p>
        </p:txBody>
      </p:sp>
    </p:spTree>
    <p:extLst>
      <p:ext uri="{BB962C8B-B14F-4D97-AF65-F5344CB8AC3E}">
        <p14:creationId xmlns:p14="http://schemas.microsoft.com/office/powerpoint/2010/main" val="3900801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Oval 291"/>
          <p:cNvSpPr/>
          <p:nvPr/>
        </p:nvSpPr>
        <p:spPr>
          <a:xfrm>
            <a:off x="8787198" y="2689965"/>
            <a:ext cx="379787" cy="379787"/>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id-ID" sz="2800"/>
          </a:p>
        </p:txBody>
      </p:sp>
      <p:sp>
        <p:nvSpPr>
          <p:cNvPr id="517" name="Oval 291"/>
          <p:cNvSpPr/>
          <p:nvPr/>
        </p:nvSpPr>
        <p:spPr>
          <a:xfrm>
            <a:off x="669570" y="1255081"/>
            <a:ext cx="379787" cy="379787"/>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id-ID" sz="2800"/>
          </a:p>
        </p:txBody>
      </p:sp>
      <p:cxnSp>
        <p:nvCxnSpPr>
          <p:cNvPr id="5" name="Прямая соединительная линия 4">
            <a:extLst>
              <a:ext uri="{FF2B5EF4-FFF2-40B4-BE49-F238E27FC236}">
                <a16:creationId xmlns:a16="http://schemas.microsoft.com/office/drawing/2014/main" id="{B078C6D5-B61B-67BC-C16C-CA9E644A6229}"/>
              </a:ext>
            </a:extLst>
          </p:cNvPr>
          <p:cNvCxnSpPr/>
          <p:nvPr/>
        </p:nvCxnSpPr>
        <p:spPr>
          <a:xfrm>
            <a:off x="1910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grpSp>
        <p:nvGrpSpPr>
          <p:cNvPr id="154" name="Group 153"/>
          <p:cNvGrpSpPr/>
          <p:nvPr/>
        </p:nvGrpSpPr>
        <p:grpSpPr>
          <a:xfrm>
            <a:off x="647565" y="780707"/>
            <a:ext cx="10167512" cy="5925762"/>
            <a:chOff x="723121" y="628037"/>
            <a:chExt cx="7755521" cy="4520019"/>
          </a:xfrm>
        </p:grpSpPr>
        <p:sp>
          <p:nvSpPr>
            <p:cNvPr id="161" name="文本框 13"/>
            <p:cNvSpPr txBox="1"/>
            <p:nvPr/>
          </p:nvSpPr>
          <p:spPr>
            <a:xfrm>
              <a:off x="985267" y="2815919"/>
              <a:ext cx="2236166" cy="872357"/>
            </a:xfrm>
            <a:prstGeom prst="rect">
              <a:avLst/>
            </a:prstGeom>
            <a:noFill/>
          </p:spPr>
          <p:txBody>
            <a:bodyPr wrap="square" lIns="65804" tIns="32901" rIns="65804" bIns="32901" rtlCol="0">
              <a:spAutoFit/>
            </a:bodyPr>
            <a:lstStyle/>
            <a:p>
              <a:r>
                <a:rPr lang="ru-RU" altLang="zh-CN" sz="1400" dirty="0">
                  <a:solidFill>
                    <a:srgbClr val="004E91"/>
                  </a:solidFill>
                  <a:latin typeface="Helvetica" panose="020B0604020202020204" pitchFamily="34" charset="0"/>
                  <a:cs typeface="Helvetica" panose="020B0604020202020204" pitchFamily="34" charset="0"/>
                </a:rPr>
                <a:t>Б</a:t>
              </a:r>
              <a:r>
                <a:rPr lang="ru-RU" altLang="zh-CN" sz="1400" dirty="0" smtClean="0">
                  <a:solidFill>
                    <a:srgbClr val="004E91"/>
                  </a:solidFill>
                  <a:latin typeface="Helvetica" panose="020B0604020202020204" pitchFamily="34" charset="0"/>
                  <a:cs typeface="Helvetica" panose="020B0604020202020204" pitchFamily="34" charset="0"/>
                </a:rPr>
                <a:t>ыть доверенным </a:t>
              </a:r>
              <a:r>
                <a:rPr lang="ru-RU" altLang="zh-CN" sz="1400" dirty="0" smtClean="0">
                  <a:latin typeface="Helvetica" panose="020B0604020202020204" pitchFamily="34" charset="0"/>
                  <a:cs typeface="Helvetica" panose="020B0604020202020204" pitchFamily="34" charset="0"/>
                </a:rPr>
                <a:t>или представителем </a:t>
              </a:r>
              <a:r>
                <a:rPr lang="ru-RU" altLang="zh-CN" sz="1400" dirty="0" smtClean="0">
                  <a:solidFill>
                    <a:srgbClr val="004E91"/>
                  </a:solidFill>
                  <a:latin typeface="Helvetica" panose="020B0604020202020204" pitchFamily="34" charset="0"/>
                  <a:cs typeface="Helvetica" panose="020B0604020202020204" pitchFamily="34" charset="0"/>
                </a:rPr>
                <a:t>по делам третьих лиц </a:t>
              </a:r>
              <a:r>
                <a:rPr lang="ru-RU" altLang="zh-CN" sz="1400" dirty="0" smtClean="0">
                  <a:latin typeface="Helvetica" panose="020B0604020202020204" pitchFamily="34" charset="0"/>
                  <a:cs typeface="Helvetica" panose="020B0604020202020204" pitchFamily="34" charset="0"/>
                </a:rPr>
                <a:t>в государственном органе, в котором замещается должность</a:t>
              </a:r>
              <a:endParaRPr lang="ru-RU" altLang="zh-CN" sz="1400" dirty="0">
                <a:latin typeface="Helvetica" panose="020B0604020202020204" pitchFamily="34" charset="0"/>
                <a:cs typeface="Helvetica" panose="020B0604020202020204" pitchFamily="34" charset="0"/>
              </a:endParaRPr>
            </a:p>
          </p:txBody>
        </p:sp>
        <p:sp>
          <p:nvSpPr>
            <p:cNvPr id="163" name="文本框 13"/>
            <p:cNvSpPr txBox="1"/>
            <p:nvPr/>
          </p:nvSpPr>
          <p:spPr>
            <a:xfrm>
              <a:off x="3756846" y="1212865"/>
              <a:ext cx="2752718" cy="708022"/>
            </a:xfrm>
            <a:prstGeom prst="rect">
              <a:avLst/>
            </a:prstGeom>
            <a:noFill/>
          </p:spPr>
          <p:txBody>
            <a:bodyPr wrap="square" lIns="65804" tIns="32901" rIns="65804" bIns="32901" rtlCol="0">
              <a:spAutoFit/>
            </a:bodyPr>
            <a:lstStyle/>
            <a:p>
              <a:r>
                <a:rPr lang="ru-RU" altLang="zh-CN" sz="1400" dirty="0">
                  <a:solidFill>
                    <a:srgbClr val="004E91"/>
                  </a:solidFill>
                  <a:latin typeface="Helvetica" panose="020B0604020202020204" pitchFamily="34" charset="0"/>
                  <a:cs typeface="Helvetica" panose="020B0604020202020204" pitchFamily="34" charset="0"/>
                </a:rPr>
                <a:t>Д</a:t>
              </a:r>
              <a:r>
                <a:rPr lang="ru-RU" altLang="zh-CN" sz="1400" dirty="0" smtClean="0">
                  <a:solidFill>
                    <a:srgbClr val="004E91"/>
                  </a:solidFill>
                  <a:latin typeface="Helvetica" panose="020B0604020202020204" pitchFamily="34" charset="0"/>
                  <a:cs typeface="Helvetica" panose="020B0604020202020204" pitchFamily="34" charset="0"/>
                </a:rPr>
                <a:t>опускать публичные высказывания</a:t>
              </a:r>
              <a:r>
                <a:rPr lang="ru-RU" altLang="zh-CN" sz="1400" dirty="0" smtClean="0">
                  <a:latin typeface="Helvetica" panose="020B0604020202020204" pitchFamily="34" charset="0"/>
                  <a:cs typeface="Helvetica" panose="020B0604020202020204" pitchFamily="34" charset="0"/>
                </a:rPr>
                <a:t>, суждения, оценки в отношении государственных органов, должностных лиц</a:t>
              </a:r>
              <a:endParaRPr lang="ru-RU" altLang="zh-CN" sz="1400" dirty="0">
                <a:latin typeface="Helvetica" panose="020B0604020202020204" pitchFamily="34" charset="0"/>
                <a:cs typeface="Helvetica" panose="020B0604020202020204" pitchFamily="34" charset="0"/>
              </a:endParaRPr>
            </a:p>
          </p:txBody>
        </p:sp>
        <p:sp>
          <p:nvSpPr>
            <p:cNvPr id="164" name="矩形 291"/>
            <p:cNvSpPr>
              <a:spLocks noChangeArrowheads="1"/>
            </p:cNvSpPr>
            <p:nvPr/>
          </p:nvSpPr>
          <p:spPr bwMode="auto">
            <a:xfrm>
              <a:off x="1010597" y="628037"/>
              <a:ext cx="2964038" cy="22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3" tIns="41456" rIns="82913" bIns="414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ru-RU" altLang="zh-CN" sz="1400" b="1" dirty="0">
                  <a:solidFill>
                    <a:srgbClr val="ECA797"/>
                  </a:solidFill>
                  <a:latin typeface="Helvetica" panose="020B0604020202020204" pitchFamily="34" charset="0"/>
                  <a:cs typeface="Helvetica" panose="020B0604020202020204" pitchFamily="34" charset="0"/>
                </a:rPr>
                <a:t>ЗАПРЕТЫ (ГОСУДАРСТВЕННАЯ СЛУЖБА)</a:t>
              </a:r>
            </a:p>
          </p:txBody>
        </p:sp>
        <p:sp>
          <p:nvSpPr>
            <p:cNvPr id="165" name="文本框 13"/>
            <p:cNvSpPr txBox="1"/>
            <p:nvPr/>
          </p:nvSpPr>
          <p:spPr>
            <a:xfrm>
              <a:off x="980923" y="3947029"/>
              <a:ext cx="2240510" cy="1201027"/>
            </a:xfrm>
            <a:prstGeom prst="rect">
              <a:avLst/>
            </a:prstGeom>
            <a:noFill/>
          </p:spPr>
          <p:txBody>
            <a:bodyPr wrap="square" lIns="65804" tIns="32901" rIns="65804" bIns="32901" rtlCol="0">
              <a:spAutoFit/>
            </a:bodyPr>
            <a:lstStyle/>
            <a:p>
              <a:r>
                <a:rPr lang="ru-RU" altLang="zh-CN" sz="1400" dirty="0">
                  <a:solidFill>
                    <a:srgbClr val="004E91"/>
                  </a:solidFill>
                  <a:latin typeface="Helvetica" panose="020B0604020202020204" pitchFamily="34" charset="0"/>
                  <a:cs typeface="Helvetica" panose="020B0604020202020204" pitchFamily="34" charset="0"/>
                </a:rPr>
                <a:t>П</a:t>
              </a:r>
              <a:r>
                <a:rPr lang="ru-RU" altLang="zh-CN" sz="1400" dirty="0" smtClean="0">
                  <a:solidFill>
                    <a:srgbClr val="004E91"/>
                  </a:solidFill>
                  <a:latin typeface="Helvetica" panose="020B0604020202020204" pitchFamily="34" charset="0"/>
                  <a:cs typeface="Helvetica" panose="020B0604020202020204" pitchFamily="34" charset="0"/>
                </a:rPr>
                <a:t>олучать вознаграждения </a:t>
              </a:r>
              <a:r>
                <a:rPr lang="ru-RU" altLang="zh-CN" sz="1400" dirty="0" smtClean="0">
                  <a:latin typeface="Helvetica" panose="020B0604020202020204" pitchFamily="34" charset="0"/>
                  <a:cs typeface="Helvetica" panose="020B0604020202020204" pitchFamily="34" charset="0"/>
                </a:rPr>
                <a:t>от физических и юридических лиц (подарки, денежное вознаграждение, ссуды, услуги, оплату развлечений, отдыха, транспортных расходов и иные вознаграждения)</a:t>
              </a:r>
              <a:endParaRPr lang="ru-RU" altLang="zh-CN" sz="1400" dirty="0">
                <a:latin typeface="Helvetica" panose="020B0604020202020204" pitchFamily="34" charset="0"/>
                <a:cs typeface="Helvetica" panose="020B0604020202020204" pitchFamily="34" charset="0"/>
              </a:endParaRPr>
            </a:p>
          </p:txBody>
        </p:sp>
        <p:sp>
          <p:nvSpPr>
            <p:cNvPr id="167" name="文本框 13"/>
            <p:cNvSpPr txBox="1"/>
            <p:nvPr/>
          </p:nvSpPr>
          <p:spPr>
            <a:xfrm>
              <a:off x="1002600" y="1161075"/>
              <a:ext cx="2242862" cy="1529696"/>
            </a:xfrm>
            <a:prstGeom prst="rect">
              <a:avLst/>
            </a:prstGeom>
            <a:noFill/>
          </p:spPr>
          <p:txBody>
            <a:bodyPr wrap="square" lIns="65804" tIns="32901" rIns="65804" bIns="32901" rtlCol="0">
              <a:spAutoFit/>
            </a:bodyPr>
            <a:lstStyle/>
            <a:p>
              <a:r>
                <a:rPr lang="ru-RU" altLang="zh-CN" sz="1400" dirty="0">
                  <a:solidFill>
                    <a:srgbClr val="004E91"/>
                  </a:solidFill>
                  <a:latin typeface="Helvetica" panose="020B0604020202020204" pitchFamily="34" charset="0"/>
                  <a:cs typeface="Helvetica" panose="020B0604020202020204" pitchFamily="34" charset="0"/>
                </a:rPr>
                <a:t>И</a:t>
              </a:r>
              <a:r>
                <a:rPr lang="ru-RU" altLang="zh-CN" sz="1400" dirty="0" smtClean="0">
                  <a:solidFill>
                    <a:srgbClr val="004E91"/>
                  </a:solidFill>
                  <a:latin typeface="Helvetica" panose="020B0604020202020204" pitchFamily="34" charset="0"/>
                  <a:cs typeface="Helvetica" panose="020B0604020202020204" pitchFamily="34" charset="0"/>
                </a:rPr>
                <a:t>спользовать должностные полномочия </a:t>
              </a:r>
              <a:r>
                <a:rPr lang="ru-RU" altLang="zh-CN" sz="1400" dirty="0" smtClean="0">
                  <a:latin typeface="Helvetica" panose="020B0604020202020204" pitchFamily="34" charset="0"/>
                  <a:cs typeface="Helvetica" panose="020B0604020202020204" pitchFamily="34" charset="0"/>
                </a:rPr>
                <a:t>в интересах  общественных объединений </a:t>
              </a:r>
              <a:br>
                <a:rPr lang="ru-RU" altLang="zh-CN" sz="1400" dirty="0" smtClean="0">
                  <a:latin typeface="Helvetica" panose="020B0604020202020204" pitchFamily="34" charset="0"/>
                  <a:cs typeface="Helvetica" panose="020B0604020202020204" pitchFamily="34" charset="0"/>
                </a:rPr>
              </a:br>
              <a:r>
                <a:rPr lang="ru-RU" altLang="zh-CN" sz="1400" dirty="0" smtClean="0">
                  <a:latin typeface="Helvetica" panose="020B0604020202020204" pitchFamily="34" charset="0"/>
                  <a:cs typeface="Helvetica" panose="020B0604020202020204" pitchFamily="34" charset="0"/>
                </a:rPr>
                <a:t>и иных организаций, а также публично выражать отношение </a:t>
              </a:r>
              <a:br>
                <a:rPr lang="ru-RU" altLang="zh-CN" sz="1400" dirty="0" smtClean="0">
                  <a:latin typeface="Helvetica" panose="020B0604020202020204" pitchFamily="34" charset="0"/>
                  <a:cs typeface="Helvetica" panose="020B0604020202020204" pitchFamily="34" charset="0"/>
                </a:rPr>
              </a:br>
              <a:r>
                <a:rPr lang="ru-RU" altLang="zh-CN" sz="1400" dirty="0" smtClean="0">
                  <a:latin typeface="Helvetica" panose="020B0604020202020204" pitchFamily="34" charset="0"/>
                  <a:cs typeface="Helvetica" panose="020B0604020202020204" pitchFamily="34" charset="0"/>
                </a:rPr>
                <a:t>к указанным объединениям и организациям, если это не входит в должностные обязанности </a:t>
              </a:r>
              <a:endParaRPr lang="ru-RU" altLang="zh-CN" sz="1400" dirty="0">
                <a:latin typeface="Helvetica" panose="020B0604020202020204" pitchFamily="34" charset="0"/>
                <a:cs typeface="Helvetica" panose="020B0604020202020204" pitchFamily="34" charset="0"/>
              </a:endParaRPr>
            </a:p>
          </p:txBody>
        </p:sp>
        <p:sp>
          <p:nvSpPr>
            <p:cNvPr id="168" name="矩形 296"/>
            <p:cNvSpPr>
              <a:spLocks noChangeArrowheads="1"/>
            </p:cNvSpPr>
            <p:nvPr/>
          </p:nvSpPr>
          <p:spPr bwMode="auto">
            <a:xfrm>
              <a:off x="3450949" y="2129834"/>
              <a:ext cx="3002612" cy="39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3" tIns="41456" rIns="82913" bIns="414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ru-RU" altLang="zh-CN" sz="1400" b="1" dirty="0">
                  <a:solidFill>
                    <a:srgbClr val="ECA797"/>
                  </a:solidFill>
                  <a:latin typeface="Helvetica" panose="020B0604020202020204" pitchFamily="34" charset="0"/>
                  <a:cs typeface="Helvetica" panose="020B0604020202020204" pitchFamily="34" charset="0"/>
                </a:rPr>
                <a:t>НЕ ВПРАВЕ НАХОДИТЬСЯ НА ГОСУДАРСТВЕННОЙ СЛУЖБЕ В </a:t>
              </a:r>
              <a:r>
                <a:rPr lang="ru-RU" altLang="zh-CN" sz="1400" b="1" dirty="0" smtClean="0">
                  <a:solidFill>
                    <a:srgbClr val="ECA797"/>
                  </a:solidFill>
                  <a:latin typeface="Helvetica" panose="020B0604020202020204" pitchFamily="34" charset="0"/>
                  <a:cs typeface="Helvetica" panose="020B0604020202020204" pitchFamily="34" charset="0"/>
                </a:rPr>
                <a:t>СЛУЧАЕ:</a:t>
              </a:r>
              <a:endParaRPr lang="zh-CN" altLang="en-US" sz="1400" b="1" dirty="0">
                <a:solidFill>
                  <a:srgbClr val="ECA797"/>
                </a:solidFill>
                <a:latin typeface="Helvetica" panose="020B0604020202020204" pitchFamily="34" charset="0"/>
                <a:cs typeface="Helvetica" panose="020B0604020202020204" pitchFamily="34" charset="0"/>
              </a:endParaRPr>
            </a:p>
          </p:txBody>
        </p:sp>
        <p:sp>
          <p:nvSpPr>
            <p:cNvPr id="169" name="文本框 13"/>
            <p:cNvSpPr txBox="1"/>
            <p:nvPr/>
          </p:nvSpPr>
          <p:spPr>
            <a:xfrm>
              <a:off x="3886014" y="2764829"/>
              <a:ext cx="2623551" cy="379352"/>
            </a:xfrm>
            <a:prstGeom prst="rect">
              <a:avLst/>
            </a:prstGeom>
            <a:noFill/>
          </p:spPr>
          <p:txBody>
            <a:bodyPr wrap="square" lIns="65804" tIns="32901" rIns="65804" bIns="32901" rtlCol="0">
              <a:spAutoFit/>
            </a:bodyPr>
            <a:lstStyle/>
            <a:p>
              <a:r>
                <a:rPr lang="ru-RU" altLang="zh-CN" sz="1400" dirty="0">
                  <a:solidFill>
                    <a:srgbClr val="004E91"/>
                  </a:solidFill>
                  <a:latin typeface="Helvetica" panose="020B0604020202020204" pitchFamily="34" charset="0"/>
                  <a:cs typeface="Helvetica" panose="020B0604020202020204" pitchFamily="34" charset="0"/>
                </a:rPr>
                <a:t>В</a:t>
              </a:r>
              <a:r>
                <a:rPr lang="ru-RU" altLang="zh-CN" sz="1400" dirty="0" smtClean="0">
                  <a:solidFill>
                    <a:srgbClr val="004E91"/>
                  </a:solidFill>
                  <a:latin typeface="Helvetica" panose="020B0604020202020204" pitchFamily="34" charset="0"/>
                  <a:cs typeface="Helvetica" panose="020B0604020202020204" pitchFamily="34" charset="0"/>
                </a:rPr>
                <a:t>ыхода из гражданства или </a:t>
              </a:r>
              <a:r>
                <a:rPr lang="ru-RU" altLang="zh-CN" sz="1400" dirty="0" smtClean="0">
                  <a:latin typeface="Helvetica" panose="020B0604020202020204" pitchFamily="34" charset="0"/>
                  <a:cs typeface="Helvetica" panose="020B0604020202020204" pitchFamily="34" charset="0"/>
                </a:rPr>
                <a:t>приобретения другого гражданства</a:t>
              </a:r>
              <a:endParaRPr lang="ru-RU" altLang="zh-CN" sz="1400" dirty="0">
                <a:latin typeface="Helvetica" panose="020B0604020202020204" pitchFamily="34" charset="0"/>
                <a:cs typeface="Helvetica" panose="020B0604020202020204" pitchFamily="34" charset="0"/>
              </a:endParaRPr>
            </a:p>
          </p:txBody>
        </p:sp>
        <p:grpSp>
          <p:nvGrpSpPr>
            <p:cNvPr id="171" name="Group 399"/>
            <p:cNvGrpSpPr/>
            <p:nvPr/>
          </p:nvGrpSpPr>
          <p:grpSpPr>
            <a:xfrm>
              <a:off x="7440499" y="1789304"/>
              <a:ext cx="1038143" cy="584381"/>
              <a:chOff x="4573588" y="3148013"/>
              <a:chExt cx="3141663" cy="1768475"/>
            </a:xfrm>
          </p:grpSpPr>
          <p:sp>
            <p:nvSpPr>
              <p:cNvPr id="196" name="Freeform 414"/>
              <p:cNvSpPr>
                <a:spLocks/>
              </p:cNvSpPr>
              <p:nvPr/>
            </p:nvSpPr>
            <p:spPr bwMode="auto">
              <a:xfrm>
                <a:off x="4573588" y="3529013"/>
                <a:ext cx="266700" cy="141288"/>
              </a:xfrm>
              <a:custGeom>
                <a:avLst/>
                <a:gdLst>
                  <a:gd name="T0" fmla="*/ 62 w 128"/>
                  <a:gd name="T1" fmla="*/ 4 h 68"/>
                  <a:gd name="T2" fmla="*/ 0 w 128"/>
                  <a:gd name="T3" fmla="*/ 68 h 68"/>
                  <a:gd name="T4" fmla="*/ 64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2" y="16"/>
                      <a:pt x="64" y="11"/>
                    </a:cubicBezTo>
                    <a:cubicBezTo>
                      <a:pt x="88" y="7"/>
                      <a:pt x="111" y="15"/>
                      <a:pt x="128" y="29"/>
                    </a:cubicBezTo>
                    <a:cubicBezTo>
                      <a:pt x="113" y="8"/>
                      <a:pt x="89" y="0"/>
                      <a:pt x="62" y="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800"/>
              </a:p>
            </p:txBody>
          </p:sp>
          <p:sp>
            <p:nvSpPr>
              <p:cNvPr id="266" name="Freeform 484"/>
              <p:cNvSpPr>
                <a:spLocks/>
              </p:cNvSpPr>
              <p:nvPr/>
            </p:nvSpPr>
            <p:spPr bwMode="auto">
              <a:xfrm>
                <a:off x="7450138" y="4745038"/>
                <a:ext cx="265113" cy="171450"/>
              </a:xfrm>
              <a:custGeom>
                <a:avLst/>
                <a:gdLst>
                  <a:gd name="T0" fmla="*/ 55 w 127"/>
                  <a:gd name="T1" fmla="*/ 12 h 82"/>
                  <a:gd name="T2" fmla="*/ 8 w 127"/>
                  <a:gd name="T3" fmla="*/ 82 h 82"/>
                  <a:gd name="T4" fmla="*/ 59 w 127"/>
                  <a:gd name="T5" fmla="*/ 17 h 82"/>
                  <a:gd name="T6" fmla="*/ 127 w 127"/>
                  <a:gd name="T7" fmla="*/ 13 h 82"/>
                  <a:gd name="T8" fmla="*/ 55 w 127"/>
                  <a:gd name="T9" fmla="*/ 12 h 82"/>
                </a:gdLst>
                <a:ahLst/>
                <a:cxnLst>
                  <a:cxn ang="0">
                    <a:pos x="T0" y="T1"/>
                  </a:cxn>
                  <a:cxn ang="0">
                    <a:pos x="T2" y="T3"/>
                  </a:cxn>
                  <a:cxn ang="0">
                    <a:pos x="T4" y="T5"/>
                  </a:cxn>
                  <a:cxn ang="0">
                    <a:pos x="T6" y="T7"/>
                  </a:cxn>
                  <a:cxn ang="0">
                    <a:pos x="T8" y="T9"/>
                  </a:cxn>
                </a:cxnLst>
                <a:rect l="0" t="0" r="r" b="b"/>
                <a:pathLst>
                  <a:path w="127" h="82">
                    <a:moveTo>
                      <a:pt x="55" y="12"/>
                    </a:moveTo>
                    <a:cubicBezTo>
                      <a:pt x="21" y="27"/>
                      <a:pt x="0" y="55"/>
                      <a:pt x="8" y="82"/>
                    </a:cubicBezTo>
                    <a:cubicBezTo>
                      <a:pt x="9" y="56"/>
                      <a:pt x="28" y="30"/>
                      <a:pt x="59" y="17"/>
                    </a:cubicBezTo>
                    <a:cubicBezTo>
                      <a:pt x="82" y="7"/>
                      <a:pt x="107" y="6"/>
                      <a:pt x="127" y="13"/>
                    </a:cubicBezTo>
                    <a:cubicBezTo>
                      <a:pt x="107" y="0"/>
                      <a:pt x="81" y="1"/>
                      <a:pt x="55" y="12"/>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800"/>
              </a:p>
            </p:txBody>
          </p:sp>
          <p:sp>
            <p:nvSpPr>
              <p:cNvPr id="275" name="Freeform 493"/>
              <p:cNvSpPr>
                <a:spLocks/>
              </p:cNvSpPr>
              <p:nvPr/>
            </p:nvSpPr>
            <p:spPr bwMode="auto">
              <a:xfrm>
                <a:off x="6246813" y="3148013"/>
                <a:ext cx="325438" cy="227013"/>
              </a:xfrm>
              <a:custGeom>
                <a:avLst/>
                <a:gdLst>
                  <a:gd name="T0" fmla="*/ 67 w 156"/>
                  <a:gd name="T1" fmla="*/ 14 h 108"/>
                  <a:gd name="T2" fmla="*/ 11 w 156"/>
                  <a:gd name="T3" fmla="*/ 108 h 108"/>
                  <a:gd name="T4" fmla="*/ 72 w 156"/>
                  <a:gd name="T5" fmla="*/ 21 h 108"/>
                  <a:gd name="T6" fmla="*/ 156 w 156"/>
                  <a:gd name="T7" fmla="*/ 21 h 108"/>
                  <a:gd name="T8" fmla="*/ 67 w 156"/>
                  <a:gd name="T9" fmla="*/ 14 h 108"/>
                </a:gdLst>
                <a:ahLst/>
                <a:cxnLst>
                  <a:cxn ang="0">
                    <a:pos x="T0" y="T1"/>
                  </a:cxn>
                  <a:cxn ang="0">
                    <a:pos x="T2" y="T3"/>
                  </a:cxn>
                  <a:cxn ang="0">
                    <a:pos x="T4" y="T5"/>
                  </a:cxn>
                  <a:cxn ang="0">
                    <a:pos x="T6" y="T7"/>
                  </a:cxn>
                  <a:cxn ang="0">
                    <a:pos x="T8" y="T9"/>
                  </a:cxn>
                </a:cxnLst>
                <a:rect l="0" t="0" r="r" b="b"/>
                <a:pathLst>
                  <a:path w="156" h="108">
                    <a:moveTo>
                      <a:pt x="67" y="14"/>
                    </a:moveTo>
                    <a:cubicBezTo>
                      <a:pt x="26" y="31"/>
                      <a:pt x="0" y="69"/>
                      <a:pt x="11" y="108"/>
                    </a:cubicBezTo>
                    <a:cubicBezTo>
                      <a:pt x="11" y="72"/>
                      <a:pt x="34" y="37"/>
                      <a:pt x="72" y="21"/>
                    </a:cubicBezTo>
                    <a:cubicBezTo>
                      <a:pt x="100" y="9"/>
                      <a:pt x="131" y="10"/>
                      <a:pt x="156" y="21"/>
                    </a:cubicBezTo>
                    <a:cubicBezTo>
                      <a:pt x="131" y="1"/>
                      <a:pt x="99" y="0"/>
                      <a:pt x="67" y="1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800"/>
              </a:p>
            </p:txBody>
          </p:sp>
        </p:grpSp>
        <p:sp>
          <p:nvSpPr>
            <p:cNvPr id="172" name="Oval 190"/>
            <p:cNvSpPr/>
            <p:nvPr/>
          </p:nvSpPr>
          <p:spPr>
            <a:xfrm>
              <a:off x="736374" y="2660230"/>
              <a:ext cx="289692" cy="289692"/>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id-ID" sz="2800"/>
            </a:p>
          </p:txBody>
        </p:sp>
        <p:sp>
          <p:nvSpPr>
            <p:cNvPr id="173" name="TextBox 172"/>
            <p:cNvSpPr txBox="1"/>
            <p:nvPr/>
          </p:nvSpPr>
          <p:spPr>
            <a:xfrm>
              <a:off x="1364513" y="3727021"/>
              <a:ext cx="105675" cy="240626"/>
            </a:xfrm>
            <a:prstGeom prst="rect">
              <a:avLst/>
            </a:prstGeom>
            <a:noFill/>
          </p:spPr>
          <p:txBody>
            <a:bodyPr wrap="none" lIns="68568" tIns="34285" rIns="68568" bIns="34285" rtlCol="0">
              <a:spAutoFit/>
            </a:bodyPr>
            <a:lstStyle/>
            <a:p>
              <a:endParaRPr lang="id-ID" sz="1600" dirty="0">
                <a:solidFill>
                  <a:schemeClr val="bg1"/>
                </a:solidFill>
                <a:latin typeface="Raleway" panose="020B0003030101060003" pitchFamily="34" charset="0"/>
              </a:endParaRPr>
            </a:p>
          </p:txBody>
        </p:sp>
        <p:sp>
          <p:nvSpPr>
            <p:cNvPr id="175" name="TextBox 174"/>
            <p:cNvSpPr txBox="1"/>
            <p:nvPr/>
          </p:nvSpPr>
          <p:spPr>
            <a:xfrm>
              <a:off x="1305155" y="2282955"/>
              <a:ext cx="105675" cy="240626"/>
            </a:xfrm>
            <a:prstGeom prst="rect">
              <a:avLst/>
            </a:prstGeom>
            <a:noFill/>
          </p:spPr>
          <p:txBody>
            <a:bodyPr wrap="none" lIns="68568" tIns="34285" rIns="68568" bIns="34285" rtlCol="0">
              <a:spAutoFit/>
            </a:bodyPr>
            <a:lstStyle/>
            <a:p>
              <a:endParaRPr lang="id-ID" sz="1600" dirty="0">
                <a:solidFill>
                  <a:schemeClr val="bg1"/>
                </a:solidFill>
                <a:latin typeface="Raleway" panose="020B0003030101060003" pitchFamily="34" charset="0"/>
              </a:endParaRPr>
            </a:p>
          </p:txBody>
        </p:sp>
        <p:sp>
          <p:nvSpPr>
            <p:cNvPr id="176" name="Oval 256"/>
            <p:cNvSpPr/>
            <p:nvPr/>
          </p:nvSpPr>
          <p:spPr>
            <a:xfrm>
              <a:off x="723121" y="3738486"/>
              <a:ext cx="289692" cy="289692"/>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id-ID" sz="2800"/>
            </a:p>
          </p:txBody>
        </p:sp>
        <p:sp>
          <p:nvSpPr>
            <p:cNvPr id="177" name="TextBox 176"/>
            <p:cNvSpPr txBox="1"/>
            <p:nvPr/>
          </p:nvSpPr>
          <p:spPr>
            <a:xfrm>
              <a:off x="3590758" y="1715745"/>
              <a:ext cx="105675" cy="240626"/>
            </a:xfrm>
            <a:prstGeom prst="rect">
              <a:avLst/>
            </a:prstGeom>
            <a:noFill/>
          </p:spPr>
          <p:txBody>
            <a:bodyPr wrap="none" lIns="68568" tIns="34285" rIns="68568" bIns="34285" rtlCol="0">
              <a:spAutoFit/>
            </a:bodyPr>
            <a:lstStyle/>
            <a:p>
              <a:endParaRPr lang="id-ID" sz="1600" dirty="0">
                <a:solidFill>
                  <a:schemeClr val="bg1"/>
                </a:solidFill>
                <a:latin typeface="Raleway" panose="020B0003030101060003" pitchFamily="34" charset="0"/>
              </a:endParaRPr>
            </a:p>
          </p:txBody>
        </p:sp>
        <p:sp>
          <p:nvSpPr>
            <p:cNvPr id="178" name="Oval 291"/>
            <p:cNvSpPr/>
            <p:nvPr/>
          </p:nvSpPr>
          <p:spPr>
            <a:xfrm>
              <a:off x="3482247" y="989876"/>
              <a:ext cx="289692" cy="289692"/>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id-ID" sz="2800"/>
            </a:p>
          </p:txBody>
        </p:sp>
        <p:sp>
          <p:nvSpPr>
            <p:cNvPr id="179" name="TextBox 178"/>
            <p:cNvSpPr txBox="1"/>
            <p:nvPr/>
          </p:nvSpPr>
          <p:spPr>
            <a:xfrm>
              <a:off x="3581572" y="3163219"/>
              <a:ext cx="105675" cy="240626"/>
            </a:xfrm>
            <a:prstGeom prst="rect">
              <a:avLst/>
            </a:prstGeom>
            <a:noFill/>
          </p:spPr>
          <p:txBody>
            <a:bodyPr wrap="none" lIns="68568" tIns="34285" rIns="68568" bIns="34285" rtlCol="0">
              <a:spAutoFit/>
            </a:bodyPr>
            <a:lstStyle/>
            <a:p>
              <a:endParaRPr lang="id-ID" sz="1600" dirty="0">
                <a:solidFill>
                  <a:schemeClr val="bg1"/>
                </a:solidFill>
                <a:latin typeface="Raleway" panose="020B0003030101060003" pitchFamily="34" charset="0"/>
              </a:endParaRPr>
            </a:p>
          </p:txBody>
        </p:sp>
        <p:sp>
          <p:nvSpPr>
            <p:cNvPr id="180" name="Oval 295"/>
            <p:cNvSpPr/>
            <p:nvPr/>
          </p:nvSpPr>
          <p:spPr>
            <a:xfrm>
              <a:off x="3551586" y="4632975"/>
              <a:ext cx="289692" cy="289692"/>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id-ID" sz="2800"/>
            </a:p>
          </p:txBody>
        </p:sp>
        <p:sp>
          <p:nvSpPr>
            <p:cNvPr id="181" name="TextBox 180"/>
            <p:cNvSpPr txBox="1"/>
            <p:nvPr/>
          </p:nvSpPr>
          <p:spPr>
            <a:xfrm>
              <a:off x="6444921" y="3366307"/>
              <a:ext cx="105675" cy="240626"/>
            </a:xfrm>
            <a:prstGeom prst="rect">
              <a:avLst/>
            </a:prstGeom>
            <a:noFill/>
          </p:spPr>
          <p:txBody>
            <a:bodyPr wrap="none" lIns="68568" tIns="34285" rIns="68568" bIns="34285" rtlCol="0">
              <a:spAutoFit/>
            </a:bodyPr>
            <a:lstStyle/>
            <a:p>
              <a:endParaRPr lang="id-ID" sz="1600" dirty="0">
                <a:solidFill>
                  <a:schemeClr val="bg1"/>
                </a:solidFill>
                <a:latin typeface="Raleway" panose="020B0003030101060003" pitchFamily="34" charset="0"/>
              </a:endParaRPr>
            </a:p>
          </p:txBody>
        </p:sp>
      </p:grpSp>
      <p:sp>
        <p:nvSpPr>
          <p:cNvPr id="450" name="文本框 13"/>
          <p:cNvSpPr txBox="1"/>
          <p:nvPr/>
        </p:nvSpPr>
        <p:spPr>
          <a:xfrm>
            <a:off x="4736752" y="4599951"/>
            <a:ext cx="3496858" cy="712775"/>
          </a:xfrm>
          <a:prstGeom prst="rect">
            <a:avLst/>
          </a:prstGeom>
          <a:noFill/>
        </p:spPr>
        <p:txBody>
          <a:bodyPr wrap="square" lIns="65804" tIns="32901" rIns="65804" bIns="32901" rtlCol="0">
            <a:spAutoFit/>
          </a:bodyPr>
          <a:lstStyle/>
          <a:p>
            <a:r>
              <a:rPr lang="ru-RU" altLang="zh-CN" sz="1400" dirty="0">
                <a:solidFill>
                  <a:srgbClr val="004E91"/>
                </a:solidFill>
                <a:latin typeface="Helvetica" panose="020B0604020202020204" pitchFamily="34" charset="0"/>
                <a:cs typeface="Helvetica" panose="020B0604020202020204" pitchFamily="34" charset="0"/>
              </a:rPr>
              <a:t>Н</a:t>
            </a:r>
            <a:r>
              <a:rPr lang="ru-RU" altLang="zh-CN" sz="1400" dirty="0" smtClean="0">
                <a:solidFill>
                  <a:srgbClr val="004E91"/>
                </a:solidFill>
                <a:latin typeface="Helvetica" panose="020B0604020202020204" pitchFamily="34" charset="0"/>
                <a:cs typeface="Helvetica" panose="020B0604020202020204" pitchFamily="34" charset="0"/>
              </a:rPr>
              <a:t>епредставление</a:t>
            </a:r>
            <a:r>
              <a:rPr lang="ru-RU" altLang="zh-CN" sz="1400" dirty="0" smtClean="0">
                <a:latin typeface="Helvetica" panose="020B0604020202020204" pitchFamily="34" charset="0"/>
                <a:cs typeface="Helvetica" panose="020B0604020202020204" pitchFamily="34" charset="0"/>
              </a:rPr>
              <a:t> или представление заведомо ложных </a:t>
            </a:r>
            <a:r>
              <a:rPr lang="ru-RU" altLang="zh-CN" sz="1400" dirty="0" smtClean="0">
                <a:solidFill>
                  <a:srgbClr val="004E91"/>
                </a:solidFill>
                <a:latin typeface="Helvetica" panose="020B0604020202020204" pitchFamily="34" charset="0"/>
                <a:cs typeface="Helvetica" panose="020B0604020202020204" pitchFamily="34" charset="0"/>
              </a:rPr>
              <a:t>сведений о доходах</a:t>
            </a:r>
            <a:r>
              <a:rPr lang="ru-RU" altLang="zh-CN" sz="1400" dirty="0" smtClean="0">
                <a:latin typeface="Helvetica" panose="020B0604020202020204" pitchFamily="34" charset="0"/>
                <a:cs typeface="Helvetica" panose="020B0604020202020204" pitchFamily="34" charset="0"/>
              </a:rPr>
              <a:t>, имуществе</a:t>
            </a:r>
            <a:endParaRPr lang="ru-RU" altLang="zh-CN" sz="1400" dirty="0">
              <a:latin typeface="Helvetica" panose="020B0604020202020204" pitchFamily="34" charset="0"/>
              <a:cs typeface="Helvetica" panose="020B0604020202020204" pitchFamily="34" charset="0"/>
            </a:endParaRPr>
          </a:p>
        </p:txBody>
      </p:sp>
      <p:sp>
        <p:nvSpPr>
          <p:cNvPr id="451" name="文本框 13"/>
          <p:cNvSpPr txBox="1"/>
          <p:nvPr/>
        </p:nvSpPr>
        <p:spPr>
          <a:xfrm>
            <a:off x="4783613" y="5748108"/>
            <a:ext cx="3449997" cy="928219"/>
          </a:xfrm>
          <a:prstGeom prst="rect">
            <a:avLst/>
          </a:prstGeom>
          <a:noFill/>
        </p:spPr>
        <p:txBody>
          <a:bodyPr wrap="square" lIns="65804" tIns="32901" rIns="65804" bIns="32901" rtlCol="0">
            <a:spAutoFit/>
          </a:bodyPr>
          <a:lstStyle/>
          <a:p>
            <a:r>
              <a:rPr lang="ru-RU" altLang="zh-CN" sz="1400" dirty="0">
                <a:solidFill>
                  <a:srgbClr val="004E91"/>
                </a:solidFill>
                <a:latin typeface="Helvetica" panose="020B0604020202020204" pitchFamily="34" charset="0"/>
                <a:cs typeface="Helvetica" panose="020B0604020202020204" pitchFamily="34" charset="0"/>
              </a:rPr>
              <a:t>У</a:t>
            </a:r>
            <a:r>
              <a:rPr lang="ru-RU" altLang="zh-CN" sz="1400" dirty="0" smtClean="0">
                <a:solidFill>
                  <a:srgbClr val="004E91"/>
                </a:solidFill>
                <a:latin typeface="Helvetica" panose="020B0604020202020204" pitchFamily="34" charset="0"/>
                <a:cs typeface="Helvetica" panose="020B0604020202020204" pitchFamily="34" charset="0"/>
              </a:rPr>
              <a:t>траты</a:t>
            </a:r>
            <a:r>
              <a:rPr lang="ru-RU" altLang="zh-CN" sz="1400" dirty="0" smtClean="0">
                <a:latin typeface="Helvetica" panose="020B0604020202020204" pitchFamily="34" charset="0"/>
                <a:cs typeface="Helvetica" panose="020B0604020202020204" pitchFamily="34" charset="0"/>
              </a:rPr>
              <a:t> представителем нанимателя </a:t>
            </a:r>
            <a:r>
              <a:rPr lang="ru-RU" altLang="zh-CN" sz="1400" dirty="0" smtClean="0">
                <a:solidFill>
                  <a:srgbClr val="004E91"/>
                </a:solidFill>
                <a:latin typeface="Helvetica" panose="020B0604020202020204" pitchFamily="34" charset="0"/>
                <a:cs typeface="Helvetica" panose="020B0604020202020204" pitchFamily="34" charset="0"/>
              </a:rPr>
              <a:t>доверия</a:t>
            </a:r>
            <a:r>
              <a:rPr lang="ru-RU" altLang="zh-CN" sz="1400" dirty="0" smtClean="0">
                <a:latin typeface="Helvetica" panose="020B0604020202020204" pitchFamily="34" charset="0"/>
                <a:cs typeface="Helvetica" panose="020B0604020202020204" pitchFamily="34" charset="0"/>
              </a:rPr>
              <a:t> в случаях несоблюдения запретов и ограничений, требований о предотвращении конфликта интересов</a:t>
            </a:r>
            <a:endParaRPr lang="ru-RU" altLang="zh-CN" sz="1400" dirty="0">
              <a:latin typeface="Helvetica" panose="020B0604020202020204" pitchFamily="34" charset="0"/>
              <a:cs typeface="Helvetica" panose="020B0604020202020204" pitchFamily="34" charset="0"/>
            </a:endParaRPr>
          </a:p>
        </p:txBody>
      </p:sp>
      <p:sp>
        <p:nvSpPr>
          <p:cNvPr id="452" name="Oval 295"/>
          <p:cNvSpPr/>
          <p:nvPr/>
        </p:nvSpPr>
        <p:spPr>
          <a:xfrm>
            <a:off x="4356964" y="4700254"/>
            <a:ext cx="379787" cy="379787"/>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id-ID" sz="2800"/>
          </a:p>
        </p:txBody>
      </p:sp>
      <p:sp>
        <p:nvSpPr>
          <p:cNvPr id="453" name="Oval 295"/>
          <p:cNvSpPr/>
          <p:nvPr/>
        </p:nvSpPr>
        <p:spPr>
          <a:xfrm>
            <a:off x="4428396" y="3439755"/>
            <a:ext cx="379787" cy="379787"/>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id-ID" sz="2800"/>
          </a:p>
        </p:txBody>
      </p:sp>
      <p:pic>
        <p:nvPicPr>
          <p:cNvPr id="2" name="Рисунок 1"/>
          <p:cNvPicPr>
            <a:picLocks noChangeAspect="1"/>
          </p:cNvPicPr>
          <p:nvPr/>
        </p:nvPicPr>
        <p:blipFill>
          <a:blip r:embed="rId3"/>
          <a:stretch>
            <a:fillRect/>
          </a:stretch>
        </p:blipFill>
        <p:spPr>
          <a:xfrm>
            <a:off x="3873721" y="1432967"/>
            <a:ext cx="720000" cy="720000"/>
          </a:xfrm>
          <a:prstGeom prst="rect">
            <a:avLst/>
          </a:prstGeom>
        </p:spPr>
      </p:pic>
      <p:pic>
        <p:nvPicPr>
          <p:cNvPr id="3" name="Рисунок 2"/>
          <p:cNvPicPr>
            <a:picLocks noChangeAspect="1"/>
          </p:cNvPicPr>
          <p:nvPr/>
        </p:nvPicPr>
        <p:blipFill>
          <a:blip r:embed="rId4"/>
          <a:stretch>
            <a:fillRect/>
          </a:stretch>
        </p:blipFill>
        <p:spPr>
          <a:xfrm>
            <a:off x="233614" y="3569302"/>
            <a:ext cx="720000" cy="720000"/>
          </a:xfrm>
          <a:prstGeom prst="rect">
            <a:avLst/>
          </a:prstGeom>
        </p:spPr>
      </p:pic>
      <p:pic>
        <p:nvPicPr>
          <p:cNvPr id="454" name="Рисунок 453"/>
          <p:cNvPicPr>
            <a:picLocks noChangeAspect="1"/>
          </p:cNvPicPr>
          <p:nvPr/>
        </p:nvPicPr>
        <p:blipFill>
          <a:blip r:embed="rId5"/>
          <a:stretch>
            <a:fillRect/>
          </a:stretch>
        </p:blipFill>
        <p:spPr>
          <a:xfrm>
            <a:off x="202870" y="5028108"/>
            <a:ext cx="720000" cy="720000"/>
          </a:xfrm>
          <a:prstGeom prst="rect">
            <a:avLst/>
          </a:prstGeom>
        </p:spPr>
      </p:pic>
      <p:pic>
        <p:nvPicPr>
          <p:cNvPr id="455" name="Рисунок 454"/>
          <p:cNvPicPr>
            <a:picLocks noChangeAspect="1"/>
          </p:cNvPicPr>
          <p:nvPr/>
        </p:nvPicPr>
        <p:blipFill>
          <a:blip r:embed="rId6"/>
          <a:stretch>
            <a:fillRect/>
          </a:stretch>
        </p:blipFill>
        <p:spPr>
          <a:xfrm>
            <a:off x="202870" y="1399250"/>
            <a:ext cx="720000" cy="720000"/>
          </a:xfrm>
          <a:prstGeom prst="rect">
            <a:avLst/>
          </a:prstGeom>
        </p:spPr>
      </p:pic>
      <p:pic>
        <p:nvPicPr>
          <p:cNvPr id="456" name="Рисунок 455"/>
          <p:cNvPicPr>
            <a:picLocks noChangeAspect="1"/>
          </p:cNvPicPr>
          <p:nvPr/>
        </p:nvPicPr>
        <p:blipFill>
          <a:blip r:embed="rId7"/>
          <a:stretch>
            <a:fillRect/>
          </a:stretch>
        </p:blipFill>
        <p:spPr>
          <a:xfrm>
            <a:off x="3995691" y="3510367"/>
            <a:ext cx="720000" cy="720000"/>
          </a:xfrm>
          <a:prstGeom prst="rect">
            <a:avLst/>
          </a:prstGeom>
        </p:spPr>
      </p:pic>
      <p:pic>
        <p:nvPicPr>
          <p:cNvPr id="457" name="Рисунок 456"/>
          <p:cNvPicPr>
            <a:picLocks noChangeAspect="1"/>
          </p:cNvPicPr>
          <p:nvPr/>
        </p:nvPicPr>
        <p:blipFill>
          <a:blip r:embed="rId8"/>
          <a:stretch>
            <a:fillRect/>
          </a:stretch>
        </p:blipFill>
        <p:spPr>
          <a:xfrm>
            <a:off x="3898290" y="4665990"/>
            <a:ext cx="720000" cy="720000"/>
          </a:xfrm>
          <a:prstGeom prst="rect">
            <a:avLst/>
          </a:prstGeom>
        </p:spPr>
      </p:pic>
      <p:pic>
        <p:nvPicPr>
          <p:cNvPr id="458" name="Рисунок 457"/>
          <p:cNvPicPr>
            <a:picLocks noChangeAspect="1"/>
          </p:cNvPicPr>
          <p:nvPr/>
        </p:nvPicPr>
        <p:blipFill>
          <a:blip r:embed="rId9"/>
          <a:stretch>
            <a:fillRect/>
          </a:stretch>
        </p:blipFill>
        <p:spPr>
          <a:xfrm>
            <a:off x="3929805" y="5915141"/>
            <a:ext cx="720000" cy="720000"/>
          </a:xfrm>
          <a:prstGeom prst="rect">
            <a:avLst/>
          </a:prstGeom>
        </p:spPr>
      </p:pic>
      <p:cxnSp>
        <p:nvCxnSpPr>
          <p:cNvPr id="518" name="Straight Connector 188"/>
          <p:cNvCxnSpPr/>
          <p:nvPr/>
        </p:nvCxnSpPr>
        <p:spPr>
          <a:xfrm flipV="1">
            <a:off x="8287402" y="780707"/>
            <a:ext cx="0" cy="5854434"/>
          </a:xfrm>
          <a:prstGeom prst="line">
            <a:avLst/>
          </a:prstGeom>
          <a:ln w="15875">
            <a:solidFill>
              <a:schemeClr val="accent3">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20" name="Straight Connector 188"/>
          <p:cNvCxnSpPr/>
          <p:nvPr/>
        </p:nvCxnSpPr>
        <p:spPr>
          <a:xfrm flipH="1" flipV="1">
            <a:off x="3794519" y="2529394"/>
            <a:ext cx="6371" cy="4178305"/>
          </a:xfrm>
          <a:prstGeom prst="line">
            <a:avLst/>
          </a:prstGeom>
          <a:ln w="15875">
            <a:solidFill>
              <a:schemeClr val="accent3">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22" name="Straight Connector 187"/>
          <p:cNvCxnSpPr/>
          <p:nvPr/>
        </p:nvCxnSpPr>
        <p:spPr>
          <a:xfrm>
            <a:off x="3800890" y="2529394"/>
            <a:ext cx="4486512" cy="0"/>
          </a:xfrm>
          <a:prstGeom prst="line">
            <a:avLst/>
          </a:prstGeom>
          <a:ln w="15875">
            <a:solidFill>
              <a:schemeClr val="accent3">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27" name="Straight Connector 187"/>
          <p:cNvCxnSpPr/>
          <p:nvPr/>
        </p:nvCxnSpPr>
        <p:spPr>
          <a:xfrm>
            <a:off x="88900" y="780707"/>
            <a:ext cx="8198502" cy="0"/>
          </a:xfrm>
          <a:prstGeom prst="line">
            <a:avLst/>
          </a:prstGeom>
          <a:ln w="15875">
            <a:solidFill>
              <a:schemeClr val="accent3">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29" name="Straight Connector 188"/>
          <p:cNvCxnSpPr/>
          <p:nvPr/>
        </p:nvCxnSpPr>
        <p:spPr>
          <a:xfrm flipV="1">
            <a:off x="88900" y="780707"/>
            <a:ext cx="0" cy="5854434"/>
          </a:xfrm>
          <a:prstGeom prst="line">
            <a:avLst/>
          </a:prstGeom>
          <a:ln w="15875">
            <a:solidFill>
              <a:schemeClr val="accent3">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532" name="矩形 291"/>
          <p:cNvSpPr>
            <a:spLocks noChangeArrowheads="1"/>
          </p:cNvSpPr>
          <p:nvPr/>
        </p:nvSpPr>
        <p:spPr bwMode="auto">
          <a:xfrm>
            <a:off x="8447785" y="1281477"/>
            <a:ext cx="3603276" cy="730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3" tIns="41456" rIns="82913" bIns="414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ru-RU" altLang="zh-CN" sz="1400" b="1" dirty="0" smtClean="0">
                <a:solidFill>
                  <a:srgbClr val="ECA797"/>
                </a:solidFill>
                <a:latin typeface="Helvetica" panose="020B0604020202020204" pitchFamily="34" charset="0"/>
                <a:cs typeface="Helvetica" panose="020B0604020202020204" pitchFamily="34" charset="0"/>
              </a:rPr>
              <a:t>ОГРАНИЧЕНИЯ</a:t>
            </a:r>
            <a:br>
              <a:rPr lang="ru-RU" altLang="zh-CN" sz="1400" b="1" dirty="0" smtClean="0">
                <a:solidFill>
                  <a:srgbClr val="ECA797"/>
                </a:solidFill>
                <a:latin typeface="Helvetica" panose="020B0604020202020204" pitchFamily="34" charset="0"/>
                <a:cs typeface="Helvetica" panose="020B0604020202020204" pitchFamily="34" charset="0"/>
              </a:rPr>
            </a:br>
            <a:r>
              <a:rPr lang="ru-RU" altLang="zh-CN" sz="1400" b="1" dirty="0" smtClean="0">
                <a:solidFill>
                  <a:srgbClr val="ECA797"/>
                </a:solidFill>
                <a:latin typeface="Helvetica" panose="020B0604020202020204" pitchFamily="34" charset="0"/>
                <a:cs typeface="Helvetica" panose="020B0604020202020204" pitchFamily="34" charset="0"/>
              </a:rPr>
              <a:t>(ЗАКОНОДАТЕЛЬСТВО</a:t>
            </a:r>
            <a:br>
              <a:rPr lang="ru-RU" altLang="zh-CN" sz="1400" b="1" dirty="0" smtClean="0">
                <a:solidFill>
                  <a:srgbClr val="ECA797"/>
                </a:solidFill>
                <a:latin typeface="Helvetica" panose="020B0604020202020204" pitchFamily="34" charset="0"/>
                <a:cs typeface="Helvetica" panose="020B0604020202020204" pitchFamily="34" charset="0"/>
              </a:rPr>
            </a:br>
            <a:r>
              <a:rPr lang="ru-RU" altLang="zh-CN" sz="1400" b="1" dirty="0" smtClean="0">
                <a:solidFill>
                  <a:srgbClr val="ECA797"/>
                </a:solidFill>
                <a:latin typeface="Helvetica" panose="020B0604020202020204" pitchFamily="34" charset="0"/>
                <a:cs typeface="Helvetica" panose="020B0604020202020204" pitchFamily="34" charset="0"/>
              </a:rPr>
              <a:t>О </a:t>
            </a:r>
            <a:r>
              <a:rPr lang="ru-RU" altLang="zh-CN" sz="1400" b="1" dirty="0">
                <a:solidFill>
                  <a:srgbClr val="ECA797"/>
                </a:solidFill>
                <a:latin typeface="Helvetica" panose="020B0604020202020204" pitchFamily="34" charset="0"/>
                <a:cs typeface="Helvetica" panose="020B0604020202020204" pitchFamily="34" charset="0"/>
              </a:rPr>
              <a:t>ПРОТИВОДЕЙСТВИИ КОРРУПЦИИ)</a:t>
            </a:r>
          </a:p>
        </p:txBody>
      </p:sp>
      <p:sp>
        <p:nvSpPr>
          <p:cNvPr id="533" name="文本框 13"/>
          <p:cNvSpPr txBox="1"/>
          <p:nvPr/>
        </p:nvSpPr>
        <p:spPr>
          <a:xfrm>
            <a:off x="9175360" y="2683620"/>
            <a:ext cx="2871474" cy="1574550"/>
          </a:xfrm>
          <a:prstGeom prst="rect">
            <a:avLst/>
          </a:prstGeom>
          <a:noFill/>
        </p:spPr>
        <p:txBody>
          <a:bodyPr wrap="square" lIns="65804" tIns="32901" rIns="65804" bIns="32901" rtlCol="0">
            <a:spAutoFit/>
          </a:bodyPr>
          <a:lstStyle/>
          <a:p>
            <a:r>
              <a:rPr lang="ru-RU" altLang="zh-CN" sz="1400" dirty="0">
                <a:latin typeface="Helvetica" panose="020B0604020202020204" pitchFamily="34" charset="0"/>
                <a:cs typeface="Helvetica" panose="020B0604020202020204" pitchFamily="34" charset="0"/>
              </a:rPr>
              <a:t>Заниматься преподавательской, научной и иной творческой деятельностью в случае ее финансирования исключительно </a:t>
            </a:r>
            <a:br>
              <a:rPr lang="ru-RU" altLang="zh-CN" sz="1400" dirty="0">
                <a:latin typeface="Helvetica" panose="020B0604020202020204" pitchFamily="34" charset="0"/>
                <a:cs typeface="Helvetica" panose="020B0604020202020204" pitchFamily="34" charset="0"/>
              </a:rPr>
            </a:br>
            <a:r>
              <a:rPr lang="ru-RU" altLang="zh-CN" sz="1400" dirty="0">
                <a:solidFill>
                  <a:srgbClr val="004E91"/>
                </a:solidFill>
                <a:latin typeface="Helvetica" panose="020B0604020202020204" pitchFamily="34" charset="0"/>
                <a:cs typeface="Helvetica" panose="020B0604020202020204" pitchFamily="34" charset="0"/>
              </a:rPr>
              <a:t>за счет средств иностранных государств</a:t>
            </a:r>
            <a:r>
              <a:rPr lang="ru-RU" altLang="zh-CN" sz="1400" dirty="0">
                <a:latin typeface="Helvetica" panose="020B0604020202020204" pitchFamily="34" charset="0"/>
                <a:cs typeface="Helvetica" panose="020B0604020202020204" pitchFamily="34" charset="0"/>
              </a:rPr>
              <a:t>, иностранных организаций</a:t>
            </a:r>
          </a:p>
        </p:txBody>
      </p:sp>
      <p:sp>
        <p:nvSpPr>
          <p:cNvPr id="534" name="文本框 13"/>
          <p:cNvSpPr txBox="1"/>
          <p:nvPr/>
        </p:nvSpPr>
        <p:spPr>
          <a:xfrm>
            <a:off x="9202861" y="4345666"/>
            <a:ext cx="2886176" cy="1359106"/>
          </a:xfrm>
          <a:prstGeom prst="rect">
            <a:avLst/>
          </a:prstGeom>
          <a:noFill/>
        </p:spPr>
        <p:txBody>
          <a:bodyPr wrap="square" lIns="65804" tIns="32901" rIns="65804" bIns="32901" rtlCol="0">
            <a:spAutoFit/>
          </a:bodyPr>
          <a:lstStyle/>
          <a:p>
            <a:r>
              <a:rPr lang="ru-RU" altLang="zh-CN" sz="1400" dirty="0">
                <a:latin typeface="Helvetica" panose="020B0604020202020204" pitchFamily="34" charset="0"/>
                <a:cs typeface="Helvetica" panose="020B0604020202020204" pitchFamily="34" charset="0"/>
              </a:rPr>
              <a:t>Входить в состав органов управления, попечительских или наблюдательных советов иностранных </a:t>
            </a:r>
            <a:r>
              <a:rPr lang="ru-RU" altLang="zh-CN" sz="1400" dirty="0">
                <a:solidFill>
                  <a:srgbClr val="004E91"/>
                </a:solidFill>
                <a:latin typeface="Helvetica" panose="020B0604020202020204" pitchFamily="34" charset="0"/>
                <a:cs typeface="Helvetica" panose="020B0604020202020204" pitchFamily="34" charset="0"/>
              </a:rPr>
              <a:t>некоммерческих неправительственных организаций</a:t>
            </a:r>
          </a:p>
        </p:txBody>
      </p:sp>
      <p:sp>
        <p:nvSpPr>
          <p:cNvPr id="535" name="文本框 13"/>
          <p:cNvSpPr txBox="1"/>
          <p:nvPr/>
        </p:nvSpPr>
        <p:spPr>
          <a:xfrm>
            <a:off x="9175360" y="5768993"/>
            <a:ext cx="2844767" cy="928219"/>
          </a:xfrm>
          <a:prstGeom prst="rect">
            <a:avLst/>
          </a:prstGeom>
          <a:noFill/>
        </p:spPr>
        <p:txBody>
          <a:bodyPr wrap="square" lIns="65804" tIns="32901" rIns="65804" bIns="32901" rtlCol="0">
            <a:spAutoFit/>
          </a:bodyPr>
          <a:lstStyle/>
          <a:p>
            <a:r>
              <a:rPr lang="ru-RU" altLang="zh-CN" sz="1400" dirty="0">
                <a:solidFill>
                  <a:srgbClr val="004E91"/>
                </a:solidFill>
                <a:latin typeface="Helvetica" panose="020B0604020202020204" pitchFamily="34" charset="0"/>
                <a:cs typeface="Helvetica" panose="020B0604020202020204" pitchFamily="34" charset="0"/>
              </a:rPr>
              <a:t>Использовать</a:t>
            </a:r>
            <a:r>
              <a:rPr lang="ru-RU" altLang="zh-CN" sz="1400" dirty="0">
                <a:latin typeface="Helvetica" panose="020B0604020202020204" pitchFamily="34" charset="0"/>
                <a:cs typeface="Helvetica" panose="020B0604020202020204" pitchFamily="34" charset="0"/>
              </a:rPr>
              <a:t> в неслужебных целях </a:t>
            </a:r>
            <a:r>
              <a:rPr lang="ru-RU" altLang="zh-CN" sz="1400" dirty="0">
                <a:solidFill>
                  <a:srgbClr val="004E91"/>
                </a:solidFill>
                <a:latin typeface="Helvetica" panose="020B0604020202020204" pitchFamily="34" charset="0"/>
                <a:cs typeface="Helvetica" panose="020B0604020202020204" pitchFamily="34" charset="0"/>
              </a:rPr>
              <a:t>информацию</a:t>
            </a:r>
            <a:r>
              <a:rPr lang="ru-RU" altLang="zh-CN" sz="1400" dirty="0">
                <a:latin typeface="Helvetica" panose="020B0604020202020204" pitchFamily="34" charset="0"/>
                <a:cs typeface="Helvetica" panose="020B0604020202020204" pitchFamily="34" charset="0"/>
              </a:rPr>
              <a:t>,</a:t>
            </a:r>
          </a:p>
          <a:p>
            <a:r>
              <a:rPr lang="ru-RU" altLang="zh-CN" sz="1400" dirty="0">
                <a:latin typeface="Helvetica" panose="020B0604020202020204" pitchFamily="34" charset="0"/>
                <a:cs typeface="Helvetica" panose="020B0604020202020204" pitchFamily="34" charset="0"/>
              </a:rPr>
              <a:t>предназначенную только для служебной </a:t>
            </a:r>
            <a:r>
              <a:rPr lang="ru-RU" altLang="zh-CN" sz="1400" dirty="0" smtClean="0">
                <a:latin typeface="Helvetica" panose="020B0604020202020204" pitchFamily="34" charset="0"/>
                <a:cs typeface="Helvetica" panose="020B0604020202020204" pitchFamily="34" charset="0"/>
              </a:rPr>
              <a:t>деятельности</a:t>
            </a:r>
            <a:endParaRPr lang="ru-RU" altLang="zh-CN" sz="1400" dirty="0">
              <a:latin typeface="Helvetica" panose="020B0604020202020204" pitchFamily="34" charset="0"/>
              <a:cs typeface="Helvetica" panose="020B0604020202020204" pitchFamily="34" charset="0"/>
            </a:endParaRPr>
          </a:p>
        </p:txBody>
      </p:sp>
      <p:sp>
        <p:nvSpPr>
          <p:cNvPr id="536" name="文本框 13"/>
          <p:cNvSpPr txBox="1"/>
          <p:nvPr/>
        </p:nvSpPr>
        <p:spPr>
          <a:xfrm>
            <a:off x="8957828" y="2345882"/>
            <a:ext cx="3439483" cy="281888"/>
          </a:xfrm>
          <a:prstGeom prst="rect">
            <a:avLst/>
          </a:prstGeom>
          <a:noFill/>
        </p:spPr>
        <p:txBody>
          <a:bodyPr wrap="square" lIns="65804" tIns="32901" rIns="65804" bIns="32901" rtlCol="0">
            <a:spAutoFit/>
          </a:bodyPr>
          <a:lstStyle/>
          <a:p>
            <a:r>
              <a:rPr lang="ru-RU" altLang="zh-CN" sz="1400" b="1" u="sng" dirty="0">
                <a:solidFill>
                  <a:srgbClr val="ECA797"/>
                </a:solidFill>
                <a:latin typeface="Helvetica" panose="020B0604020202020204" pitchFamily="34" charset="0"/>
                <a:cs typeface="Helvetica" panose="020B0604020202020204" pitchFamily="34" charset="0"/>
              </a:rPr>
              <a:t>НЕ ВПРАВЕ:</a:t>
            </a:r>
          </a:p>
        </p:txBody>
      </p:sp>
      <p:pic>
        <p:nvPicPr>
          <p:cNvPr id="537" name="Рисунок 536"/>
          <p:cNvPicPr>
            <a:picLocks noChangeAspect="1"/>
          </p:cNvPicPr>
          <p:nvPr/>
        </p:nvPicPr>
        <p:blipFill>
          <a:blip r:embed="rId10"/>
          <a:stretch>
            <a:fillRect/>
          </a:stretch>
        </p:blipFill>
        <p:spPr>
          <a:xfrm>
            <a:off x="8371381" y="2850793"/>
            <a:ext cx="720000" cy="720000"/>
          </a:xfrm>
          <a:prstGeom prst="rect">
            <a:avLst/>
          </a:prstGeom>
        </p:spPr>
      </p:pic>
      <p:sp>
        <p:nvSpPr>
          <p:cNvPr id="539" name="Oval 291"/>
          <p:cNvSpPr/>
          <p:nvPr/>
        </p:nvSpPr>
        <p:spPr>
          <a:xfrm>
            <a:off x="8759545" y="4381925"/>
            <a:ext cx="379787" cy="379787"/>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id-ID" sz="2800"/>
          </a:p>
        </p:txBody>
      </p:sp>
      <p:sp>
        <p:nvSpPr>
          <p:cNvPr id="540" name="Oval 291"/>
          <p:cNvSpPr/>
          <p:nvPr/>
        </p:nvSpPr>
        <p:spPr>
          <a:xfrm>
            <a:off x="8799586" y="5754892"/>
            <a:ext cx="379787" cy="379787"/>
          </a:xfrm>
          <a:prstGeom prst="ellipse">
            <a:avLst/>
          </a:prstGeom>
          <a:solidFill>
            <a:srgbClr val="ECA797"/>
          </a:solidFill>
          <a:ln>
            <a:solidFill>
              <a:srgbClr val="ECA797"/>
            </a:solid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id-ID" sz="2800"/>
          </a:p>
        </p:txBody>
      </p:sp>
      <p:pic>
        <p:nvPicPr>
          <p:cNvPr id="541" name="Рисунок 540"/>
          <p:cNvPicPr>
            <a:picLocks noChangeAspect="1"/>
          </p:cNvPicPr>
          <p:nvPr/>
        </p:nvPicPr>
        <p:blipFill>
          <a:blip r:embed="rId11"/>
          <a:stretch>
            <a:fillRect/>
          </a:stretch>
        </p:blipFill>
        <p:spPr>
          <a:xfrm>
            <a:off x="8345752" y="4328410"/>
            <a:ext cx="720000" cy="720000"/>
          </a:xfrm>
          <a:prstGeom prst="rect">
            <a:avLst/>
          </a:prstGeom>
        </p:spPr>
      </p:pic>
      <p:pic>
        <p:nvPicPr>
          <p:cNvPr id="543" name="Рисунок 542"/>
          <p:cNvPicPr>
            <a:picLocks noChangeAspect="1"/>
          </p:cNvPicPr>
          <p:nvPr/>
        </p:nvPicPr>
        <p:blipFill>
          <a:blip r:embed="rId12"/>
          <a:stretch>
            <a:fillRect/>
          </a:stretch>
        </p:blipFill>
        <p:spPr>
          <a:xfrm>
            <a:off x="8378305" y="5895933"/>
            <a:ext cx="720000" cy="720000"/>
          </a:xfrm>
          <a:prstGeom prst="rect">
            <a:avLst/>
          </a:prstGeom>
        </p:spPr>
      </p:pic>
      <p:sp>
        <p:nvSpPr>
          <p:cNvPr id="544" name="Text Box 11"/>
          <p:cNvSpPr txBox="1">
            <a:spLocks noChangeArrowheads="1"/>
          </p:cNvSpPr>
          <p:nvPr/>
        </p:nvSpPr>
        <p:spPr bwMode="auto">
          <a:xfrm>
            <a:off x="1910499" y="183934"/>
            <a:ext cx="8122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ru-RU" altLang="zh-CN" sz="2000"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rPr>
              <a:t>О КОДЕКСЕ ЭТИКИ И ПРАВИЛАХ СЛУЖЕБНОГО ПОВЕДЕНИЯ</a:t>
            </a:r>
            <a:endParaRPr lang="en-US" altLang="zh-CN" sz="2000" dirty="0">
              <a:solidFill>
                <a:srgbClr val="18478F"/>
              </a:solidFill>
              <a:latin typeface="Helvetica" panose="020B0604020202020204" pitchFamily="34" charset="0"/>
              <a:ea typeface="微软雅黑" panose="020B0503020204020204" pitchFamily="34" charset="-122"/>
              <a:cs typeface="Helvetica" panose="020B0604020202020204" pitchFamily="34" charset="0"/>
            </a:endParaRPr>
          </a:p>
        </p:txBody>
      </p:sp>
    </p:spTree>
    <p:extLst>
      <p:ext uri="{BB962C8B-B14F-4D97-AF65-F5344CB8AC3E}">
        <p14:creationId xmlns:p14="http://schemas.microsoft.com/office/powerpoint/2010/main" val="405453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id="{B078C6D5-B61B-67BC-C16C-CA9E644A6229}"/>
              </a:ext>
            </a:extLst>
          </p:cNvPr>
          <p:cNvCxnSpPr/>
          <p:nvPr/>
        </p:nvCxnSpPr>
        <p:spPr>
          <a:xfrm>
            <a:off x="1910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899" y="984250"/>
            <a:ext cx="7696199" cy="5772149"/>
          </a:xfrm>
          <a:prstGeom prst="rect">
            <a:avLst/>
          </a:prstGeom>
        </p:spPr>
      </p:pic>
      <p:sp>
        <p:nvSpPr>
          <p:cNvPr id="7" name="Прямоугольник 6"/>
          <p:cNvSpPr/>
          <p:nvPr/>
        </p:nvSpPr>
        <p:spPr>
          <a:xfrm>
            <a:off x="2641600" y="2278334"/>
            <a:ext cx="2962311" cy="338554"/>
          </a:xfrm>
          <a:prstGeom prst="rect">
            <a:avLst/>
          </a:prstGeom>
        </p:spPr>
        <p:txBody>
          <a:bodyPr wrap="square">
            <a:spAutoFit/>
          </a:bodyPr>
          <a:lstStyle/>
          <a:p>
            <a:pPr algn="ctr"/>
            <a:r>
              <a:rPr lang="ru-RU" sz="1600" b="1" dirty="0">
                <a:solidFill>
                  <a:srgbClr val="004E91"/>
                </a:solidFill>
                <a:latin typeface="Helvetica" panose="020B0604020202020204" pitchFamily="34" charset="0"/>
                <a:cs typeface="Helvetica" panose="020B0604020202020204" pitchFamily="34" charset="0"/>
              </a:rPr>
              <a:t>УВАЖЕНИЕ К ЛИЧНОСТИ</a:t>
            </a:r>
          </a:p>
        </p:txBody>
      </p:sp>
      <p:sp>
        <p:nvSpPr>
          <p:cNvPr id="8" name="Прямоугольник 7"/>
          <p:cNvSpPr/>
          <p:nvPr/>
        </p:nvSpPr>
        <p:spPr>
          <a:xfrm>
            <a:off x="6591300" y="2258387"/>
            <a:ext cx="2962311" cy="338554"/>
          </a:xfrm>
          <a:prstGeom prst="rect">
            <a:avLst/>
          </a:prstGeom>
        </p:spPr>
        <p:txBody>
          <a:bodyPr wrap="square">
            <a:spAutoFit/>
          </a:bodyPr>
          <a:lstStyle/>
          <a:p>
            <a:pPr algn="ctr"/>
            <a:r>
              <a:rPr lang="ru-RU" sz="1600" b="1" dirty="0">
                <a:solidFill>
                  <a:srgbClr val="004E91"/>
                </a:solidFill>
                <a:latin typeface="Helvetica" panose="020B0604020202020204" pitchFamily="34" charset="0"/>
                <a:cs typeface="Helvetica" panose="020B0604020202020204" pitchFamily="34" charset="0"/>
              </a:rPr>
              <a:t>ПРИНЦИП ЗАКОННОСТИ</a:t>
            </a:r>
          </a:p>
        </p:txBody>
      </p:sp>
      <p:sp>
        <p:nvSpPr>
          <p:cNvPr id="9" name="Прямоугольник 8"/>
          <p:cNvSpPr/>
          <p:nvPr/>
        </p:nvSpPr>
        <p:spPr>
          <a:xfrm>
            <a:off x="7328703" y="4612649"/>
            <a:ext cx="2962311" cy="338554"/>
          </a:xfrm>
          <a:prstGeom prst="rect">
            <a:avLst/>
          </a:prstGeom>
        </p:spPr>
        <p:txBody>
          <a:bodyPr wrap="square">
            <a:spAutoFit/>
          </a:bodyPr>
          <a:lstStyle/>
          <a:p>
            <a:pPr algn="ctr"/>
            <a:r>
              <a:rPr lang="ru-RU" sz="1600" b="1" dirty="0">
                <a:solidFill>
                  <a:srgbClr val="004E91"/>
                </a:solidFill>
                <a:latin typeface="Helvetica" panose="020B0604020202020204" pitchFamily="34" charset="0"/>
                <a:cs typeface="Helvetica" panose="020B0604020202020204" pitchFamily="34" charset="0"/>
              </a:rPr>
              <a:t>ПРИНЦИП ЛОЯЛЬНОСТИ</a:t>
            </a:r>
          </a:p>
        </p:txBody>
      </p:sp>
      <p:sp>
        <p:nvSpPr>
          <p:cNvPr id="10" name="Прямоугольник 9"/>
          <p:cNvSpPr/>
          <p:nvPr/>
        </p:nvSpPr>
        <p:spPr>
          <a:xfrm>
            <a:off x="5110144" y="6056063"/>
            <a:ext cx="2962311" cy="338554"/>
          </a:xfrm>
          <a:prstGeom prst="rect">
            <a:avLst/>
          </a:prstGeom>
        </p:spPr>
        <p:txBody>
          <a:bodyPr wrap="square">
            <a:spAutoFit/>
          </a:bodyPr>
          <a:lstStyle/>
          <a:p>
            <a:pPr algn="ctr"/>
            <a:r>
              <a:rPr lang="ru-RU" sz="1600" b="1" dirty="0">
                <a:solidFill>
                  <a:srgbClr val="004E91"/>
                </a:solidFill>
                <a:latin typeface="Helvetica" panose="020B0604020202020204" pitchFamily="34" charset="0"/>
                <a:cs typeface="Helvetica" panose="020B0604020202020204" pitchFamily="34" charset="0"/>
              </a:rPr>
              <a:t>ПРИНЦИП ОТКРЫТОСТИ</a:t>
            </a:r>
          </a:p>
        </p:txBody>
      </p:sp>
      <p:sp>
        <p:nvSpPr>
          <p:cNvPr id="11" name="Прямоугольник 10"/>
          <p:cNvSpPr/>
          <p:nvPr/>
        </p:nvSpPr>
        <p:spPr>
          <a:xfrm>
            <a:off x="2019299" y="4384282"/>
            <a:ext cx="2962311" cy="584775"/>
          </a:xfrm>
          <a:prstGeom prst="rect">
            <a:avLst/>
          </a:prstGeom>
        </p:spPr>
        <p:txBody>
          <a:bodyPr wrap="square">
            <a:spAutoFit/>
          </a:bodyPr>
          <a:lstStyle/>
          <a:p>
            <a:pPr algn="ctr"/>
            <a:r>
              <a:rPr lang="ru-RU" sz="1600" b="1" dirty="0">
                <a:solidFill>
                  <a:srgbClr val="004E91"/>
                </a:solidFill>
                <a:latin typeface="Helvetica" panose="020B0604020202020204" pitchFamily="34" charset="0"/>
                <a:cs typeface="Helvetica" panose="020B0604020202020204" pitchFamily="34" charset="0"/>
              </a:rPr>
              <a:t>ПРИНЦИП БЕСПРИСТРАСТНОСТИ</a:t>
            </a:r>
          </a:p>
        </p:txBody>
      </p:sp>
      <p:sp>
        <p:nvSpPr>
          <p:cNvPr id="13" name="Прямоугольник 12"/>
          <p:cNvSpPr/>
          <p:nvPr/>
        </p:nvSpPr>
        <p:spPr>
          <a:xfrm>
            <a:off x="4863296" y="3827980"/>
            <a:ext cx="2465407" cy="584775"/>
          </a:xfrm>
          <a:prstGeom prst="rect">
            <a:avLst/>
          </a:prstGeom>
        </p:spPr>
        <p:txBody>
          <a:bodyPr wrap="square">
            <a:spAutoFit/>
          </a:bodyPr>
          <a:lstStyle/>
          <a:p>
            <a:pPr algn="ctr"/>
            <a:r>
              <a:rPr lang="ru-RU" sz="1600" b="1" dirty="0" smtClean="0">
                <a:solidFill>
                  <a:srgbClr val="C00000"/>
                </a:solidFill>
                <a:latin typeface="Helvetica" panose="020B0604020202020204" pitchFamily="34" charset="0"/>
                <a:cs typeface="Helvetica" panose="020B0604020202020204" pitchFamily="34" charset="0"/>
              </a:rPr>
              <a:t>МОРАЛЬНЫЕ</a:t>
            </a:r>
          </a:p>
          <a:p>
            <a:pPr algn="ctr"/>
            <a:r>
              <a:rPr lang="ru-RU" sz="1600" b="1" dirty="0" smtClean="0">
                <a:solidFill>
                  <a:srgbClr val="C00000"/>
                </a:solidFill>
                <a:latin typeface="Helvetica" panose="020B0604020202020204" pitchFamily="34" charset="0"/>
                <a:cs typeface="Helvetica" panose="020B0604020202020204" pitchFamily="34" charset="0"/>
              </a:rPr>
              <a:t>НОРМЫ</a:t>
            </a:r>
            <a:endParaRPr lang="ru-RU" sz="1600" b="1" dirty="0">
              <a:solidFill>
                <a:srgbClr val="C00000"/>
              </a:solidFill>
              <a:latin typeface="Helvetica" panose="020B0604020202020204" pitchFamily="34" charset="0"/>
              <a:cs typeface="Helvetica" panose="020B0604020202020204" pitchFamily="34" charset="0"/>
            </a:endParaRPr>
          </a:p>
        </p:txBody>
      </p:sp>
      <p:pic>
        <p:nvPicPr>
          <p:cNvPr id="2" name="Рисунок 1"/>
          <p:cNvPicPr>
            <a:picLocks noChangeAspect="1"/>
          </p:cNvPicPr>
          <p:nvPr/>
        </p:nvPicPr>
        <p:blipFill>
          <a:blip r:embed="rId4"/>
          <a:stretch>
            <a:fillRect/>
          </a:stretch>
        </p:blipFill>
        <p:spPr>
          <a:xfrm>
            <a:off x="5736000" y="3068193"/>
            <a:ext cx="720000" cy="720000"/>
          </a:xfrm>
          <a:prstGeom prst="rect">
            <a:avLst/>
          </a:prstGeom>
        </p:spPr>
      </p:pic>
      <p:pic>
        <p:nvPicPr>
          <p:cNvPr id="3" name="Рисунок 2"/>
          <p:cNvPicPr>
            <a:picLocks noChangeAspect="1"/>
          </p:cNvPicPr>
          <p:nvPr/>
        </p:nvPicPr>
        <p:blipFill>
          <a:blip r:embed="rId5"/>
          <a:stretch>
            <a:fillRect/>
          </a:stretch>
        </p:blipFill>
        <p:spPr>
          <a:xfrm>
            <a:off x="3636100" y="1565275"/>
            <a:ext cx="720000" cy="720000"/>
          </a:xfrm>
          <a:prstGeom prst="rect">
            <a:avLst/>
          </a:prstGeom>
        </p:spPr>
      </p:pic>
      <p:pic>
        <p:nvPicPr>
          <p:cNvPr id="14" name="Рисунок 13"/>
          <p:cNvPicPr>
            <a:picLocks noChangeAspect="1"/>
          </p:cNvPicPr>
          <p:nvPr/>
        </p:nvPicPr>
        <p:blipFill>
          <a:blip r:embed="rId6"/>
          <a:stretch>
            <a:fillRect/>
          </a:stretch>
        </p:blipFill>
        <p:spPr>
          <a:xfrm>
            <a:off x="7607300" y="1507771"/>
            <a:ext cx="720000" cy="720000"/>
          </a:xfrm>
          <a:prstGeom prst="rect">
            <a:avLst/>
          </a:prstGeom>
        </p:spPr>
      </p:pic>
      <p:pic>
        <p:nvPicPr>
          <p:cNvPr id="15" name="Рисунок 14"/>
          <p:cNvPicPr>
            <a:picLocks noChangeAspect="1"/>
          </p:cNvPicPr>
          <p:nvPr/>
        </p:nvPicPr>
        <p:blipFill>
          <a:blip r:embed="rId7"/>
          <a:stretch>
            <a:fillRect/>
          </a:stretch>
        </p:blipFill>
        <p:spPr>
          <a:xfrm>
            <a:off x="3132098" y="3580651"/>
            <a:ext cx="720000" cy="720000"/>
          </a:xfrm>
          <a:prstGeom prst="rect">
            <a:avLst/>
          </a:prstGeom>
        </p:spPr>
      </p:pic>
      <p:pic>
        <p:nvPicPr>
          <p:cNvPr id="16" name="Рисунок 15"/>
          <p:cNvPicPr>
            <a:picLocks noChangeAspect="1"/>
          </p:cNvPicPr>
          <p:nvPr/>
        </p:nvPicPr>
        <p:blipFill>
          <a:blip r:embed="rId8"/>
          <a:stretch>
            <a:fillRect/>
          </a:stretch>
        </p:blipFill>
        <p:spPr>
          <a:xfrm>
            <a:off x="8289252" y="3760367"/>
            <a:ext cx="720000" cy="720000"/>
          </a:xfrm>
          <a:prstGeom prst="rect">
            <a:avLst/>
          </a:prstGeom>
        </p:spPr>
      </p:pic>
      <p:pic>
        <p:nvPicPr>
          <p:cNvPr id="17" name="Рисунок 16"/>
          <p:cNvPicPr>
            <a:picLocks noChangeAspect="1"/>
          </p:cNvPicPr>
          <p:nvPr/>
        </p:nvPicPr>
        <p:blipFill>
          <a:blip r:embed="rId9"/>
          <a:stretch>
            <a:fillRect/>
          </a:stretch>
        </p:blipFill>
        <p:spPr>
          <a:xfrm>
            <a:off x="5735999" y="5399872"/>
            <a:ext cx="720000" cy="720000"/>
          </a:xfrm>
          <a:prstGeom prst="rect">
            <a:avLst/>
          </a:prstGeom>
        </p:spPr>
      </p:pic>
      <p:sp>
        <p:nvSpPr>
          <p:cNvPr id="19" name="Text Box 11"/>
          <p:cNvSpPr txBox="1">
            <a:spLocks noChangeArrowheads="1"/>
          </p:cNvSpPr>
          <p:nvPr/>
        </p:nvSpPr>
        <p:spPr bwMode="auto">
          <a:xfrm>
            <a:off x="1910499" y="183934"/>
            <a:ext cx="8122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ru-RU" altLang="zh-CN" sz="2000"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rPr>
              <a:t>О КОДЕКСЕ ЭТИКИ И ПРАВИЛАХ СЛУЖЕБНОГО ПОВЕДЕНИЯ</a:t>
            </a:r>
            <a:endParaRPr lang="en-US" altLang="zh-CN" sz="2000" dirty="0">
              <a:solidFill>
                <a:srgbClr val="18478F"/>
              </a:solidFill>
              <a:latin typeface="Helvetica" panose="020B0604020202020204" pitchFamily="34" charset="0"/>
              <a:ea typeface="微软雅黑" panose="020B0503020204020204" pitchFamily="34" charset="-122"/>
              <a:cs typeface="Helvetica" panose="020B0604020202020204" pitchFamily="34" charset="0"/>
            </a:endParaRPr>
          </a:p>
        </p:txBody>
      </p:sp>
    </p:spTree>
    <p:extLst>
      <p:ext uri="{BB962C8B-B14F-4D97-AF65-F5344CB8AC3E}">
        <p14:creationId xmlns:p14="http://schemas.microsoft.com/office/powerpoint/2010/main" val="3154810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id="{B078C6D5-B61B-67BC-C16C-CA9E644A6229}"/>
              </a:ext>
            </a:extLst>
          </p:cNvPr>
          <p:cNvCxnSpPr/>
          <p:nvPr/>
        </p:nvCxnSpPr>
        <p:spPr>
          <a:xfrm>
            <a:off x="1910499" y="584462"/>
            <a:ext cx="8562948" cy="0"/>
          </a:xfrm>
          <a:prstGeom prst="line">
            <a:avLst/>
          </a:prstGeom>
          <a:ln w="12700">
            <a:solidFill>
              <a:srgbClr val="004E90"/>
            </a:solidFill>
          </a:ln>
        </p:spPr>
        <p:style>
          <a:lnRef idx="1">
            <a:schemeClr val="accent1"/>
          </a:lnRef>
          <a:fillRef idx="0">
            <a:schemeClr val="accent1"/>
          </a:fillRef>
          <a:effectRef idx="0">
            <a:schemeClr val="accent1"/>
          </a:effectRef>
          <a:fontRef idx="minor">
            <a:schemeClr val="tx1"/>
          </a:fontRef>
        </p:style>
      </p:cxnSp>
      <p:cxnSp>
        <p:nvCxnSpPr>
          <p:cNvPr id="4" name="直接连接符 1"/>
          <p:cNvCxnSpPr/>
          <p:nvPr/>
        </p:nvCxnSpPr>
        <p:spPr>
          <a:xfrm>
            <a:off x="2368276" y="885432"/>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Flowchart: Decision 78"/>
          <p:cNvSpPr/>
          <p:nvPr/>
        </p:nvSpPr>
        <p:spPr>
          <a:xfrm>
            <a:off x="1686318" y="2521078"/>
            <a:ext cx="1375279" cy="1375279"/>
          </a:xfrm>
          <a:prstGeom prst="flowChartDecision">
            <a:avLst/>
          </a:prstGeom>
          <a:solidFill>
            <a:srgbClr val="004E9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Decision 79"/>
          <p:cNvSpPr/>
          <p:nvPr/>
        </p:nvSpPr>
        <p:spPr>
          <a:xfrm>
            <a:off x="1686318" y="2731358"/>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93"/>
          <p:cNvSpPr txBox="1"/>
          <p:nvPr/>
        </p:nvSpPr>
        <p:spPr>
          <a:xfrm>
            <a:off x="564709" y="1624591"/>
            <a:ext cx="3512562" cy="584775"/>
          </a:xfrm>
          <a:prstGeom prst="rect">
            <a:avLst/>
          </a:prstGeom>
          <a:noFill/>
        </p:spPr>
        <p:txBody>
          <a:bodyPr wrap="square" rtlCol="0">
            <a:spAutoFit/>
          </a:bodyPr>
          <a:lstStyle/>
          <a:p>
            <a:pPr algn="ctr"/>
            <a:r>
              <a:rPr lang="ru-RU" altLang="zh-CN" sz="1600" b="1" dirty="0">
                <a:solidFill>
                  <a:srgbClr val="004E91"/>
                </a:solidFill>
                <a:latin typeface="Helvetica" panose="020B0604020202020204" pitchFamily="34" charset="0"/>
                <a:ea typeface="微软雅黑" panose="020B0503020204020204" pitchFamily="34" charset="-122"/>
                <a:cs typeface="Helvetica" panose="020B0604020202020204" pitchFamily="34" charset="0"/>
              </a:rPr>
              <a:t>СОЦИАЛЬНЫЕ </a:t>
            </a:r>
            <a:r>
              <a:rPr lang="ru-RU" altLang="zh-CN" sz="1600" b="1" dirty="0" smtClean="0">
                <a:solidFill>
                  <a:srgbClr val="004E91"/>
                </a:solidFill>
                <a:latin typeface="Helvetica" panose="020B0604020202020204" pitchFamily="34" charset="0"/>
                <a:ea typeface="微软雅黑" panose="020B0503020204020204" pitchFamily="34" charset="-122"/>
                <a:cs typeface="Helvetica" panose="020B0604020202020204" pitchFamily="34" charset="0"/>
              </a:rPr>
              <a:t>НОРМЫ</a:t>
            </a:r>
            <a:br>
              <a:rPr lang="ru-RU" altLang="zh-CN" sz="1600" b="1" dirty="0" smtClean="0">
                <a:solidFill>
                  <a:srgbClr val="004E91"/>
                </a:solidFill>
                <a:latin typeface="Helvetica" panose="020B0604020202020204" pitchFamily="34" charset="0"/>
                <a:ea typeface="微软雅黑" panose="020B0503020204020204" pitchFamily="34" charset="-122"/>
                <a:cs typeface="Helvetica" panose="020B0604020202020204" pitchFamily="34" charset="0"/>
              </a:rPr>
            </a:br>
            <a:r>
              <a:rPr lang="ru-RU" altLang="zh-CN" sz="1600" b="1" dirty="0" smtClean="0">
                <a:solidFill>
                  <a:srgbClr val="004E91"/>
                </a:solidFill>
                <a:latin typeface="Helvetica" panose="020B0604020202020204" pitchFamily="34" charset="0"/>
                <a:ea typeface="微软雅黑" panose="020B0503020204020204" pitchFamily="34" charset="-122"/>
                <a:cs typeface="Helvetica" panose="020B0604020202020204" pitchFamily="34" charset="0"/>
              </a:rPr>
              <a:t>(ЭТИКА </a:t>
            </a:r>
            <a:r>
              <a:rPr lang="ru-RU" altLang="zh-CN" sz="1600" b="1" dirty="0">
                <a:solidFill>
                  <a:srgbClr val="004E91"/>
                </a:solidFill>
                <a:latin typeface="Helvetica" panose="020B0604020202020204" pitchFamily="34" charset="0"/>
                <a:ea typeface="微软雅黑" panose="020B0503020204020204" pitchFamily="34" charset="-122"/>
                <a:cs typeface="Helvetica" panose="020B0604020202020204" pitchFamily="34" charset="0"/>
              </a:rPr>
              <a:t>ВЗАИМООТНОШЕНИЙ)</a:t>
            </a:r>
            <a:endParaRPr lang="zh-CN" altLang="en-US" sz="1600" b="1" dirty="0">
              <a:solidFill>
                <a:srgbClr val="004E91"/>
              </a:solidFill>
              <a:latin typeface="Helvetica" panose="020B0604020202020204" pitchFamily="34" charset="0"/>
              <a:ea typeface="微软雅黑" panose="020B0503020204020204" pitchFamily="34" charset="-122"/>
              <a:cs typeface="Helvetica" panose="020B0604020202020204" pitchFamily="34" charset="0"/>
            </a:endParaRPr>
          </a:p>
        </p:txBody>
      </p:sp>
      <p:sp>
        <p:nvSpPr>
          <p:cNvPr id="9" name="TextBox 8"/>
          <p:cNvSpPr txBox="1"/>
          <p:nvPr/>
        </p:nvSpPr>
        <p:spPr>
          <a:xfrm>
            <a:off x="5048204" y="2131669"/>
            <a:ext cx="6051595" cy="338554"/>
          </a:xfrm>
          <a:prstGeom prst="rect">
            <a:avLst/>
          </a:prstGeom>
          <a:noFill/>
        </p:spPr>
        <p:txBody>
          <a:bodyPr wrap="square" rtlCol="0">
            <a:spAutoFit/>
          </a:bodyPr>
          <a:lstStyle/>
          <a:p>
            <a:r>
              <a:rPr lang="ru-RU" altLang="zh-CN" sz="1600" dirty="0">
                <a:latin typeface="Helvetica" panose="020B0604020202020204" pitchFamily="34" charset="0"/>
                <a:ea typeface="微软雅黑" panose="020B0503020204020204" pitchFamily="34" charset="-122"/>
                <a:cs typeface="Helvetica" panose="020B0604020202020204" pitchFamily="34" charset="0"/>
              </a:rPr>
              <a:t>В</a:t>
            </a:r>
            <a:r>
              <a:rPr lang="ru-RU" altLang="zh-CN" sz="1600" dirty="0" smtClean="0">
                <a:latin typeface="Helvetica" panose="020B0604020202020204" pitchFamily="34" charset="0"/>
                <a:ea typeface="微软雅黑" panose="020B0503020204020204" pitchFamily="34" charset="-122"/>
                <a:cs typeface="Helvetica" panose="020B0604020202020204" pitchFamily="34" charset="0"/>
              </a:rPr>
              <a:t>ысказываний и действий дискриминационного характера</a:t>
            </a:r>
            <a:endParaRPr lang="ru-RU" altLang="zh-CN" sz="1600" dirty="0">
              <a:latin typeface="Helvetica" panose="020B0604020202020204" pitchFamily="34" charset="0"/>
              <a:ea typeface="微软雅黑" panose="020B0503020204020204" pitchFamily="34" charset="-122"/>
              <a:cs typeface="Helvetica" panose="020B0604020202020204" pitchFamily="34" charset="0"/>
            </a:endParaRPr>
          </a:p>
        </p:txBody>
      </p:sp>
      <p:sp>
        <p:nvSpPr>
          <p:cNvPr id="10" name="TextBox 39"/>
          <p:cNvSpPr txBox="1"/>
          <p:nvPr/>
        </p:nvSpPr>
        <p:spPr>
          <a:xfrm>
            <a:off x="5048204" y="5098465"/>
            <a:ext cx="6051595" cy="584775"/>
          </a:xfrm>
          <a:prstGeom prst="rect">
            <a:avLst/>
          </a:prstGeom>
          <a:noFill/>
        </p:spPr>
        <p:txBody>
          <a:bodyPr wrap="square" rtlCol="0">
            <a:spAutoFit/>
          </a:bodyPr>
          <a:lstStyle/>
          <a:p>
            <a:r>
              <a:rPr lang="ru-RU" altLang="zh-CN" sz="1600" dirty="0">
                <a:latin typeface="Helvetica" panose="020B0604020202020204" pitchFamily="34" charset="0"/>
                <a:ea typeface="微软雅黑" panose="020B0503020204020204" pitchFamily="34" charset="-122"/>
                <a:cs typeface="Helvetica" panose="020B0604020202020204" pitchFamily="34" charset="0"/>
              </a:rPr>
              <a:t>Г</a:t>
            </a:r>
            <a:r>
              <a:rPr lang="ru-RU" altLang="zh-CN" sz="1600" dirty="0" smtClean="0">
                <a:latin typeface="Helvetica" panose="020B0604020202020204" pitchFamily="34" charset="0"/>
                <a:ea typeface="微软雅黑" panose="020B0503020204020204" pitchFamily="34" charset="-122"/>
                <a:cs typeface="Helvetica" panose="020B0604020202020204" pitchFamily="34" charset="0"/>
              </a:rPr>
              <a:t>рубости, проявлений пренебрежительного тона, предвзятых замечаний</a:t>
            </a:r>
            <a:endParaRPr lang="ru-RU" altLang="zh-CN" sz="1600" dirty="0">
              <a:latin typeface="Helvetica" panose="020B0604020202020204" pitchFamily="34" charset="0"/>
              <a:ea typeface="微软雅黑" panose="020B0503020204020204" pitchFamily="34" charset="-122"/>
              <a:cs typeface="Helvetica" panose="020B0604020202020204" pitchFamily="34" charset="0"/>
            </a:endParaRPr>
          </a:p>
        </p:txBody>
      </p:sp>
      <p:sp>
        <p:nvSpPr>
          <p:cNvPr id="11" name="TextBox 43"/>
          <p:cNvSpPr txBox="1"/>
          <p:nvPr/>
        </p:nvSpPr>
        <p:spPr>
          <a:xfrm>
            <a:off x="5048204" y="3571992"/>
            <a:ext cx="6051595" cy="830997"/>
          </a:xfrm>
          <a:prstGeom prst="rect">
            <a:avLst/>
          </a:prstGeom>
          <a:noFill/>
        </p:spPr>
        <p:txBody>
          <a:bodyPr wrap="square" rtlCol="0">
            <a:spAutoFit/>
          </a:bodyPr>
          <a:lstStyle/>
          <a:p>
            <a:r>
              <a:rPr lang="ru-RU" altLang="zh-CN" sz="1600" dirty="0">
                <a:latin typeface="Helvetica" panose="020B0604020202020204" pitchFamily="34" charset="0"/>
                <a:ea typeface="微软雅黑" panose="020B0503020204020204" pitchFamily="34" charset="-122"/>
                <a:cs typeface="Helvetica" panose="020B0604020202020204" pitchFamily="34" charset="0"/>
              </a:rPr>
              <a:t>У</a:t>
            </a:r>
            <a:r>
              <a:rPr lang="ru-RU" altLang="zh-CN" sz="1600" dirty="0" smtClean="0">
                <a:latin typeface="Helvetica" panose="020B0604020202020204" pitchFamily="34" charset="0"/>
                <a:ea typeface="微软雅黑" panose="020B0503020204020204" pitchFamily="34" charset="-122"/>
                <a:cs typeface="Helvetica" panose="020B0604020202020204" pitchFamily="34" charset="0"/>
              </a:rPr>
              <a:t>гроз, оскорбительных выражений или реплик, действий, препятствующих нормальному общению или провоцирующих противоправное поведение</a:t>
            </a:r>
            <a:endParaRPr lang="ru-RU" altLang="zh-CN" sz="1600" dirty="0">
              <a:latin typeface="Helvetica" panose="020B0604020202020204" pitchFamily="34" charset="0"/>
              <a:ea typeface="微软雅黑" panose="020B0503020204020204" pitchFamily="34" charset="-122"/>
              <a:cs typeface="Helvetica" panose="020B0604020202020204" pitchFamily="34" charset="0"/>
            </a:endParaRPr>
          </a:p>
        </p:txBody>
      </p:sp>
      <p:cxnSp>
        <p:nvCxnSpPr>
          <p:cNvPr id="14" name="直接连接符 10"/>
          <p:cNvCxnSpPr/>
          <p:nvPr/>
        </p:nvCxnSpPr>
        <p:spPr>
          <a:xfrm>
            <a:off x="5048205" y="2588259"/>
            <a:ext cx="68844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1"/>
          <p:cNvCxnSpPr/>
          <p:nvPr/>
        </p:nvCxnSpPr>
        <p:spPr>
          <a:xfrm>
            <a:off x="5032732" y="5761019"/>
            <a:ext cx="68844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2"/>
          <p:cNvCxnSpPr/>
          <p:nvPr/>
        </p:nvCxnSpPr>
        <p:spPr>
          <a:xfrm>
            <a:off x="5048205" y="4402989"/>
            <a:ext cx="68844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6"/>
          <p:cNvGrpSpPr/>
          <p:nvPr/>
        </p:nvGrpSpPr>
        <p:grpSpPr>
          <a:xfrm>
            <a:off x="4400915" y="1956559"/>
            <a:ext cx="651051" cy="657995"/>
            <a:chOff x="4067944" y="489262"/>
            <a:chExt cx="1375279" cy="1585559"/>
          </a:xfrm>
        </p:grpSpPr>
        <p:sp>
          <p:nvSpPr>
            <p:cNvPr id="22" name="Flowchart: Decision 78"/>
            <p:cNvSpPr/>
            <p:nvPr/>
          </p:nvSpPr>
          <p:spPr>
            <a:xfrm>
              <a:off x="4067944" y="489262"/>
              <a:ext cx="1375279" cy="1375279"/>
            </a:xfrm>
            <a:prstGeom prst="flowChartDecision">
              <a:avLst/>
            </a:prstGeom>
            <a:solidFill>
              <a:srgbClr val="004E9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9AEC4"/>
                </a:solidFill>
                <a:latin typeface="Helvetica" panose="020B0604020202020204" pitchFamily="34" charset="0"/>
                <a:cs typeface="Helvetica" panose="020B0604020202020204" pitchFamily="34" charset="0"/>
              </a:endParaRPr>
            </a:p>
          </p:txBody>
        </p:sp>
        <p:sp>
          <p:nvSpPr>
            <p:cNvPr id="23"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09AEC4"/>
                </a:solidFill>
                <a:latin typeface="Helvetica" panose="020B0604020202020204" pitchFamily="34" charset="0"/>
                <a:cs typeface="Helvetica" panose="020B0604020202020204" pitchFamily="34" charset="0"/>
              </a:endParaRPr>
            </a:p>
          </p:txBody>
        </p:sp>
      </p:grpSp>
      <p:grpSp>
        <p:nvGrpSpPr>
          <p:cNvPr id="25" name="组合 21"/>
          <p:cNvGrpSpPr/>
          <p:nvPr/>
        </p:nvGrpSpPr>
        <p:grpSpPr>
          <a:xfrm>
            <a:off x="4432439" y="3384196"/>
            <a:ext cx="651051" cy="657995"/>
            <a:chOff x="4067944" y="489262"/>
            <a:chExt cx="1375279" cy="1585559"/>
          </a:xfrm>
        </p:grpSpPr>
        <p:sp>
          <p:nvSpPr>
            <p:cNvPr id="27" name="Flowchart: Decision 78"/>
            <p:cNvSpPr/>
            <p:nvPr/>
          </p:nvSpPr>
          <p:spPr>
            <a:xfrm>
              <a:off x="4067944" y="489262"/>
              <a:ext cx="1375279" cy="1375279"/>
            </a:xfrm>
            <a:prstGeom prst="flowChartDecision">
              <a:avLst/>
            </a:prstGeom>
            <a:solidFill>
              <a:srgbClr val="004E9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9AEC4"/>
                </a:solidFill>
                <a:latin typeface="Helvetica" panose="020B0604020202020204" pitchFamily="34" charset="0"/>
                <a:cs typeface="Helvetica" panose="020B0604020202020204" pitchFamily="34" charset="0"/>
              </a:endParaRPr>
            </a:p>
          </p:txBody>
        </p:sp>
        <p:sp>
          <p:nvSpPr>
            <p:cNvPr id="28"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9AEC4"/>
                </a:solidFill>
                <a:latin typeface="Helvetica" panose="020B0604020202020204" pitchFamily="34" charset="0"/>
                <a:cs typeface="Helvetica" panose="020B0604020202020204" pitchFamily="34" charset="0"/>
              </a:endParaRPr>
            </a:p>
          </p:txBody>
        </p:sp>
      </p:grpSp>
      <p:grpSp>
        <p:nvGrpSpPr>
          <p:cNvPr id="30" name="组合 26"/>
          <p:cNvGrpSpPr/>
          <p:nvPr/>
        </p:nvGrpSpPr>
        <p:grpSpPr>
          <a:xfrm>
            <a:off x="4432439" y="4930766"/>
            <a:ext cx="651051" cy="657995"/>
            <a:chOff x="4067944" y="489262"/>
            <a:chExt cx="1375279" cy="1585559"/>
          </a:xfrm>
        </p:grpSpPr>
        <p:sp>
          <p:nvSpPr>
            <p:cNvPr id="32" name="Flowchart: Decision 78"/>
            <p:cNvSpPr/>
            <p:nvPr/>
          </p:nvSpPr>
          <p:spPr>
            <a:xfrm>
              <a:off x="4067944" y="489262"/>
              <a:ext cx="1375279" cy="1375279"/>
            </a:xfrm>
            <a:prstGeom prst="flowChartDecision">
              <a:avLst/>
            </a:prstGeom>
            <a:solidFill>
              <a:srgbClr val="004E9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9AEC4"/>
                </a:solidFill>
                <a:latin typeface="Helvetica" panose="020B0604020202020204" pitchFamily="34" charset="0"/>
                <a:cs typeface="Helvetica" panose="020B0604020202020204" pitchFamily="34" charset="0"/>
              </a:endParaRPr>
            </a:p>
          </p:txBody>
        </p:sp>
        <p:sp>
          <p:nvSpPr>
            <p:cNvPr id="33"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9AEC4"/>
                </a:solidFill>
                <a:latin typeface="Helvetica" panose="020B0604020202020204" pitchFamily="34" charset="0"/>
                <a:cs typeface="Helvetica" panose="020B0604020202020204" pitchFamily="34" charset="0"/>
              </a:endParaRPr>
            </a:p>
          </p:txBody>
        </p:sp>
      </p:grpSp>
      <p:pic>
        <p:nvPicPr>
          <p:cNvPr id="46" name="Рисунок 45"/>
          <p:cNvPicPr>
            <a:picLocks noChangeAspect="1"/>
          </p:cNvPicPr>
          <p:nvPr/>
        </p:nvPicPr>
        <p:blipFill>
          <a:blip r:embed="rId3"/>
          <a:stretch>
            <a:fillRect/>
          </a:stretch>
        </p:blipFill>
        <p:spPr>
          <a:xfrm>
            <a:off x="2094752" y="3024196"/>
            <a:ext cx="720000" cy="720000"/>
          </a:xfrm>
          <a:prstGeom prst="rect">
            <a:avLst/>
          </a:prstGeom>
        </p:spPr>
      </p:pic>
      <p:pic>
        <p:nvPicPr>
          <p:cNvPr id="47" name="Рисунок 46"/>
          <p:cNvPicPr>
            <a:picLocks noChangeAspect="1"/>
          </p:cNvPicPr>
          <p:nvPr/>
        </p:nvPicPr>
        <p:blipFill>
          <a:blip r:embed="rId4"/>
          <a:stretch>
            <a:fillRect/>
          </a:stretch>
        </p:blipFill>
        <p:spPr>
          <a:xfrm>
            <a:off x="10739799" y="1266905"/>
            <a:ext cx="720000" cy="720000"/>
          </a:xfrm>
          <a:prstGeom prst="rect">
            <a:avLst/>
          </a:prstGeom>
        </p:spPr>
      </p:pic>
      <p:pic>
        <p:nvPicPr>
          <p:cNvPr id="48" name="Рисунок 47"/>
          <p:cNvPicPr>
            <a:picLocks noChangeAspect="1"/>
          </p:cNvPicPr>
          <p:nvPr/>
        </p:nvPicPr>
        <p:blipFill>
          <a:blip r:embed="rId5"/>
          <a:stretch>
            <a:fillRect/>
          </a:stretch>
        </p:blipFill>
        <p:spPr>
          <a:xfrm>
            <a:off x="10739799" y="2688955"/>
            <a:ext cx="720000" cy="720000"/>
          </a:xfrm>
          <a:prstGeom prst="rect">
            <a:avLst/>
          </a:prstGeom>
        </p:spPr>
      </p:pic>
      <p:pic>
        <p:nvPicPr>
          <p:cNvPr id="50" name="Рисунок 49"/>
          <p:cNvPicPr>
            <a:picLocks noChangeAspect="1"/>
          </p:cNvPicPr>
          <p:nvPr/>
        </p:nvPicPr>
        <p:blipFill>
          <a:blip r:embed="rId6"/>
          <a:stretch>
            <a:fillRect/>
          </a:stretch>
        </p:blipFill>
        <p:spPr>
          <a:xfrm>
            <a:off x="10739799" y="4450284"/>
            <a:ext cx="720000" cy="720000"/>
          </a:xfrm>
          <a:prstGeom prst="rect">
            <a:avLst/>
          </a:prstGeom>
        </p:spPr>
      </p:pic>
      <p:sp>
        <p:nvSpPr>
          <p:cNvPr id="51" name="TextBox 93"/>
          <p:cNvSpPr txBox="1"/>
          <p:nvPr/>
        </p:nvSpPr>
        <p:spPr>
          <a:xfrm>
            <a:off x="1007031" y="2256833"/>
            <a:ext cx="3512562" cy="338554"/>
          </a:xfrm>
          <a:prstGeom prst="rect">
            <a:avLst/>
          </a:prstGeom>
          <a:noFill/>
        </p:spPr>
        <p:txBody>
          <a:bodyPr wrap="square" rtlCol="0">
            <a:spAutoFit/>
          </a:bodyPr>
          <a:lstStyle/>
          <a:p>
            <a:r>
              <a:rPr lang="ru-RU" altLang="zh-CN" sz="1600" b="1" dirty="0">
                <a:solidFill>
                  <a:srgbClr val="ECA797"/>
                </a:solidFill>
                <a:latin typeface="Helvetica" panose="020B0604020202020204" pitchFamily="34" charset="0"/>
                <a:ea typeface="微软雅黑" panose="020B0503020204020204" pitchFamily="34" charset="-122"/>
                <a:cs typeface="Helvetica" panose="020B0604020202020204" pitchFamily="34" charset="0"/>
              </a:rPr>
              <a:t>ВОЗДЕРЖИВАТЬСЯ ОТ:</a:t>
            </a:r>
          </a:p>
        </p:txBody>
      </p:sp>
      <p:sp>
        <p:nvSpPr>
          <p:cNvPr id="52" name="Text Box 11"/>
          <p:cNvSpPr txBox="1">
            <a:spLocks noChangeArrowheads="1"/>
          </p:cNvSpPr>
          <p:nvPr/>
        </p:nvSpPr>
        <p:spPr bwMode="auto">
          <a:xfrm>
            <a:off x="1910499" y="183934"/>
            <a:ext cx="8122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ru-RU" altLang="zh-CN" sz="2000" dirty="0" smtClean="0">
                <a:solidFill>
                  <a:srgbClr val="18478F"/>
                </a:solidFill>
                <a:latin typeface="Helvetica" panose="020B0604020202020204" pitchFamily="34" charset="0"/>
                <a:ea typeface="微软雅黑" panose="020B0503020204020204" pitchFamily="34" charset="-122"/>
                <a:cs typeface="Helvetica" panose="020B0604020202020204" pitchFamily="34" charset="0"/>
              </a:rPr>
              <a:t>О КОДЕКСЕ ЭТИКИ И ПРАВИЛАХ СЛУЖЕБНОГО ПОВЕДЕНИЯ</a:t>
            </a:r>
            <a:endParaRPr lang="en-US" altLang="zh-CN" sz="2000" dirty="0">
              <a:solidFill>
                <a:srgbClr val="18478F"/>
              </a:solidFill>
              <a:latin typeface="Helvetica" panose="020B0604020202020204" pitchFamily="34" charset="0"/>
              <a:ea typeface="微软雅黑" panose="020B0503020204020204" pitchFamily="34" charset="-122"/>
              <a:cs typeface="Helvetica" panose="020B0604020202020204" pitchFamily="34" charset="0"/>
            </a:endParaRPr>
          </a:p>
        </p:txBody>
      </p:sp>
    </p:spTree>
    <p:extLst>
      <p:ext uri="{BB962C8B-B14F-4D97-AF65-F5344CB8AC3E}">
        <p14:creationId xmlns:p14="http://schemas.microsoft.com/office/powerpoint/2010/main" val="4163813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4E9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547</TotalTime>
  <Words>659</Words>
  <Application>Microsoft Office PowerPoint</Application>
  <PresentationFormat>Широкоэкранный</PresentationFormat>
  <Paragraphs>119</Paragraphs>
  <Slides>13</Slides>
  <Notes>13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13</vt:i4>
      </vt:variant>
    </vt:vector>
  </HeadingPairs>
  <TitlesOfParts>
    <vt:vector size="22" baseType="lpstr">
      <vt:lpstr>微软雅黑</vt:lpstr>
      <vt:lpstr>Arial</vt:lpstr>
      <vt:lpstr>Calibri</vt:lpstr>
      <vt:lpstr>Calibri Light</vt:lpstr>
      <vt:lpstr>等线</vt:lpstr>
      <vt:lpstr>Helvetica</vt:lpstr>
      <vt:lpstr>Raleway</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103</cp:revision>
  <dcterms:created xsi:type="dcterms:W3CDTF">2022-11-08T20:23:20Z</dcterms:created>
  <dcterms:modified xsi:type="dcterms:W3CDTF">2022-12-14T21:28:22Z</dcterms:modified>
</cp:coreProperties>
</file>